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1" r:id="rId3"/>
    <p:sldId id="258" r:id="rId4"/>
    <p:sldId id="271" r:id="rId5"/>
    <p:sldId id="307" r:id="rId6"/>
    <p:sldId id="300" r:id="rId7"/>
    <p:sldId id="293" r:id="rId8"/>
    <p:sldId id="311" r:id="rId9"/>
    <p:sldId id="308" r:id="rId10"/>
    <p:sldId id="312" r:id="rId11"/>
    <p:sldId id="313" r:id="rId12"/>
    <p:sldId id="310" r:id="rId13"/>
    <p:sldId id="301" r:id="rId14"/>
    <p:sldId id="314" r:id="rId15"/>
    <p:sldId id="315" r:id="rId16"/>
    <p:sldId id="274" r:id="rId17"/>
    <p:sldId id="305" r:id="rId18"/>
    <p:sldId id="304" r:id="rId19"/>
    <p:sldId id="306" r:id="rId20"/>
    <p:sldId id="302" r:id="rId21"/>
    <p:sldId id="316" r:id="rId22"/>
    <p:sldId id="268" r:id="rId23"/>
  </p:sldIdLst>
  <p:sldSz cx="12192000" cy="6858000"/>
  <p:notesSz cx="6858000" cy="9144000"/>
  <p:embeddedFontLst>
    <p:embeddedFont>
      <p:font typeface="12롯데마트행복Light" panose="02020603020101020101" pitchFamily="18" charset="-127"/>
      <p:regular r:id="rId24"/>
    </p:embeddedFont>
    <p:embeddedFont>
      <p:font typeface="Arial Black" panose="020B0A04020102020204" pitchFamily="34" charset="0"/>
      <p:bold r:id="rId25"/>
    </p:embeddedFont>
    <p:embeddedFont>
      <p:font typeface="KoPub돋움체 Bold" panose="00000800000000000000" pitchFamily="2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타이포_쌍문동 B" panose="02020803020101020101" pitchFamily="18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3FA"/>
    <a:srgbClr val="3795AB"/>
    <a:srgbClr val="5AB5CA"/>
    <a:srgbClr val="7EC5D5"/>
    <a:srgbClr val="FFE6E2"/>
    <a:srgbClr val="FF7575"/>
    <a:srgbClr val="FF7171"/>
    <a:srgbClr val="FC573B"/>
    <a:srgbClr val="FFEAE7"/>
    <a:srgbClr val="A31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162" y="120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환" userId="3e83e11b2e9853bb" providerId="LiveId" clId="{62DE0212-96DD-4459-89BC-CB11022FA317}"/>
    <pc:docChg chg="modSld">
      <pc:chgData name="김 민환" userId="3e83e11b2e9853bb" providerId="LiveId" clId="{62DE0212-96DD-4459-89BC-CB11022FA317}" dt="2020-12-02T05:17:43.174" v="16" actId="20577"/>
      <pc:docMkLst>
        <pc:docMk/>
      </pc:docMkLst>
      <pc:sldChg chg="modAnim">
        <pc:chgData name="김 민환" userId="3e83e11b2e9853bb" providerId="LiveId" clId="{62DE0212-96DD-4459-89BC-CB11022FA317}" dt="2020-12-02T05:03:26.498" v="1"/>
        <pc:sldMkLst>
          <pc:docMk/>
          <pc:sldMk cId="332828529" sldId="311"/>
        </pc:sldMkLst>
      </pc:sldChg>
      <pc:sldChg chg="modSp mod">
        <pc:chgData name="김 민환" userId="3e83e11b2e9853bb" providerId="LiveId" clId="{62DE0212-96DD-4459-89BC-CB11022FA317}" dt="2020-12-02T05:17:43.174" v="16" actId="20577"/>
        <pc:sldMkLst>
          <pc:docMk/>
          <pc:sldMk cId="3102687643" sldId="316"/>
        </pc:sldMkLst>
        <pc:spChg chg="mod">
          <ac:chgData name="김 민환" userId="3e83e11b2e9853bb" providerId="LiveId" clId="{62DE0212-96DD-4459-89BC-CB11022FA317}" dt="2020-12-02T05:17:43.174" v="16" actId="20577"/>
          <ac:spMkLst>
            <pc:docMk/>
            <pc:sldMk cId="3102687643" sldId="316"/>
            <ac:spMk id="25" creationId="{EE962138-9F3D-4F6E-9965-4ECF05A4D84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1A150-DB6F-4B1E-A4AC-1BFD09D6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F466A9-823F-4BB9-9E34-E3B2467E8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C2AE2-0BFC-4CA2-A7E2-BD7FB7C7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701959-E647-468D-91DE-D2B06EDF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A73B7-30CC-4C53-A3E1-8D1574F2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8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3DDA4-155F-4663-9848-88D985CE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379BE-2EC9-4065-A82F-544B1F0CF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FFE314-20EC-4A72-B918-BF107808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E031C-551E-46D7-8A5D-EC7E5ACF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0B77B7-A2D3-4CAB-9E84-CDADBC36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5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D319AC-4F7B-403E-A816-D6E29F1E3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7AEB47-7272-433B-9D3D-A1BF17716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4B5795-AB1A-4209-8771-C6C4233B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A4458-2178-44E9-B865-A05953A3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EB470-766B-4AC9-BC40-CD557ECE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2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60345-23A5-47F0-892E-F2050917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0F8C35-F116-45ED-9E27-708C8AE68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5C5F1-D5A9-4308-B80A-4171C14F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F019C3-BBF9-4C93-81F5-8BD6BC98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73283-99CF-49BB-B9C0-2262888B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4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00629-822B-4EC9-8151-DC47CC98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692A1-B801-42F7-8925-750EC2786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F53A05-E683-4532-9B51-93240AF0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96387-89E1-4855-999B-6CD42173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7A6F6-CDA6-4962-9357-3A7F0C3A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72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77DE2-BC77-4EF5-A28D-333C608D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EF58B7-F05E-49FB-9E86-A6BB1CB69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9D5A70-8A73-48A8-A2E7-CCCCAA169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3A9ADF-5FE0-4032-A206-45003BFE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6E7245-ABA1-4DD5-9947-804C98F6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2D6E59-AB10-45A6-9618-E8D2C523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80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8189F-D18F-49F9-9775-2BE1FBE0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1564AA-C74B-4D51-AEFC-3F092D9D8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FF6692-D433-4AE3-9660-1999A6DEE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9B7C6A-04F2-4845-9605-2168F3011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829F78-DF11-4EF7-97B4-3EC1427B9F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D6D472-FD10-40F9-90F5-5365BFFF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B8B0F0-F7A3-444B-81B3-2A861BB3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46FA83-8989-47C8-936F-86576F64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9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9DFE4-88C4-4ADC-959D-E7189A68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8D3289-EADA-4C4D-900F-DEE6FC05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3C9D58-6C4A-4843-A601-ED393C0D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7C0BE1-2B12-4868-BA9C-77F8DEFD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7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E0A0FA-42C5-44DA-9938-6F56A3B9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77C858-2245-44DD-9A78-256275C9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C8694F-7400-47D5-902D-A68BE97D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5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7DF9B-454D-4AC8-8258-123DC3E9A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9AF00-060B-4C85-BECE-D695BC603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87492B-F206-40B1-AF04-07AA3F5AA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9AC963-EA4F-41F1-B321-B832FB32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99CB7-838F-4960-BF96-A8A2368A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14B744-542F-4034-BDEB-DEFA912F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0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44E65-5B45-4881-9710-5D07067D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308C67-7622-4FD0-B4D3-D91B98783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B41458-791D-47EB-9D2A-59775F1CB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4DE89-F451-47FC-A55A-BF4A7463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0931ED-C00F-4195-8E3C-32868622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C514BD-591B-45DA-ADE2-B8527D59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7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C467D2-A5C9-49F1-8625-3B74F91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59D8A5-C388-4891-BFC4-6F81FCB77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25D97-5538-46AE-AA16-E673D1C8AE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1C6DE-A57A-4E32-98F7-5858F996E4F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428B9-F2BD-41C5-9330-CE7625792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4A182A-C2CF-4DD4-8258-9F02D7FFF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8DA76-A1A9-44CD-90CA-090561FDB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1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25E51E93-B07C-4DF6-9218-24C50F494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64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1221DD-58BB-408C-A23B-300C5212CFAA}"/>
              </a:ext>
            </a:extLst>
          </p:cNvPr>
          <p:cNvSpPr>
            <a:spLocks/>
          </p:cNvSpPr>
          <p:nvPr/>
        </p:nvSpPr>
        <p:spPr>
          <a:xfrm>
            <a:off x="749356" y="-9236"/>
            <a:ext cx="3957084" cy="4572000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 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BA89E4-19CE-45AA-89BB-154E38F9348C}"/>
              </a:ext>
            </a:extLst>
          </p:cNvPr>
          <p:cNvSpPr/>
          <p:nvPr/>
        </p:nvSpPr>
        <p:spPr>
          <a:xfrm>
            <a:off x="988577" y="1088051"/>
            <a:ext cx="3491059" cy="113877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스마트 항만</a:t>
            </a:r>
            <a:endParaRPr lang="en-US" altLang="ko-KR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indent="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최종 사업계획서 및 발표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74AE15-AC2D-46DA-8D15-4DD5FE5D4510}"/>
              </a:ext>
            </a:extLst>
          </p:cNvPr>
          <p:cNvSpPr/>
          <p:nvPr/>
        </p:nvSpPr>
        <p:spPr>
          <a:xfrm>
            <a:off x="1075216" y="2310330"/>
            <a:ext cx="340442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 안전을 위한 블루투스 연동 웨어러블 디바이스</a:t>
            </a:r>
            <a:endParaRPr lang="ko-KR" altLang="en-US" sz="1600" b="0" cap="none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EB42B-109F-4068-A6D8-9DCDE7CD34DF}"/>
              </a:ext>
            </a:extLst>
          </p:cNvPr>
          <p:cNvSpPr txBox="1">
            <a:spLocks/>
          </p:cNvSpPr>
          <p:nvPr/>
        </p:nvSpPr>
        <p:spPr>
          <a:xfrm>
            <a:off x="1371600" y="3649269"/>
            <a:ext cx="3237582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 eaLnBrk="0"/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UNIST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기초과정부 팀 </a:t>
            </a:r>
            <a:r>
              <a:rPr lang="en-US" altLang="ko-KR" sz="1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GO-O-RAE</a:t>
            </a:r>
          </a:p>
          <a:p>
            <a:pPr algn="r" eaLnBrk="0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대표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김민환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r" eaLnBrk="0"/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김규나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이다희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임기범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02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실현가능성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아이템 개발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6F84C8-D06E-4CE3-B7DA-949725CBFA8F}"/>
              </a:ext>
            </a:extLst>
          </p:cNvPr>
          <p:cNvSpPr/>
          <p:nvPr/>
        </p:nvSpPr>
        <p:spPr>
          <a:xfrm>
            <a:off x="441959" y="898927"/>
            <a:ext cx="3250514" cy="672421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rgbClr val="A31409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어플리케이션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40DED82-A719-4019-B59C-EA3D47DAD805}"/>
              </a:ext>
            </a:extLst>
          </p:cNvPr>
          <p:cNvGrpSpPr/>
          <p:nvPr/>
        </p:nvGrpSpPr>
        <p:grpSpPr>
          <a:xfrm>
            <a:off x="558476" y="1937844"/>
            <a:ext cx="3252758" cy="3271238"/>
            <a:chOff x="3800283" y="4326646"/>
            <a:chExt cx="1206168" cy="121302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50623A3-4FAB-409B-B16C-6B4E985A8CC3}"/>
                </a:ext>
              </a:extLst>
            </p:cNvPr>
            <p:cNvGrpSpPr/>
            <p:nvPr/>
          </p:nvGrpSpPr>
          <p:grpSpPr>
            <a:xfrm>
              <a:off x="3800283" y="4326646"/>
              <a:ext cx="1206168" cy="1213020"/>
              <a:chOff x="12219168" y="2801653"/>
              <a:chExt cx="1269508" cy="127672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5856A64-76A9-40CD-B1EF-BBFA7F2B5C8F}"/>
                  </a:ext>
                </a:extLst>
              </p:cNvPr>
              <p:cNvSpPr/>
              <p:nvPr/>
            </p:nvSpPr>
            <p:spPr>
              <a:xfrm>
                <a:off x="12219168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BA09FF2-4DF7-4B16-95C2-16DBADAE60B9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E2F2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2711E398-3218-437D-801D-92CF15193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1193" y="4631977"/>
              <a:ext cx="915469" cy="544613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63482C1-FEA3-491C-9EEF-5808850F6973}"/>
              </a:ext>
            </a:extLst>
          </p:cNvPr>
          <p:cNvGrpSpPr/>
          <p:nvPr/>
        </p:nvGrpSpPr>
        <p:grpSpPr>
          <a:xfrm>
            <a:off x="4452690" y="1937844"/>
            <a:ext cx="3286619" cy="3271238"/>
            <a:chOff x="3787731" y="4326646"/>
            <a:chExt cx="1218724" cy="121302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FE0B5E5-4757-4AC0-BFB4-1E3BC881275D}"/>
                </a:ext>
              </a:extLst>
            </p:cNvPr>
            <p:cNvGrpSpPr/>
            <p:nvPr/>
          </p:nvGrpSpPr>
          <p:grpSpPr>
            <a:xfrm>
              <a:off x="3787731" y="4326646"/>
              <a:ext cx="1218724" cy="1213020"/>
              <a:chOff x="12205953" y="2801653"/>
              <a:chExt cx="1282723" cy="1276720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3847B0A-939A-4146-8F05-DAE3543C7754}"/>
                  </a:ext>
                </a:extLst>
              </p:cNvPr>
              <p:cNvSpPr/>
              <p:nvPr/>
            </p:nvSpPr>
            <p:spPr>
              <a:xfrm>
                <a:off x="12205953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329EF33B-CC2C-4D28-A3CE-B1477806B833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E2F2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5" name="그래픽 29">
              <a:extLst>
                <a:ext uri="{FF2B5EF4-FFF2-40B4-BE49-F238E27FC236}">
                  <a16:creationId xmlns:a16="http://schemas.microsoft.com/office/drawing/2014/main" id="{589A58AC-2E7C-4C7A-AC09-EEF07CD0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043977" y="4543761"/>
              <a:ext cx="709900" cy="70989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95F9FF-EFDE-4BA0-A0F1-F3FAE0253FDD}"/>
              </a:ext>
            </a:extLst>
          </p:cNvPr>
          <p:cNvGrpSpPr/>
          <p:nvPr/>
        </p:nvGrpSpPr>
        <p:grpSpPr>
          <a:xfrm>
            <a:off x="8324158" y="1937844"/>
            <a:ext cx="3286619" cy="3271238"/>
            <a:chOff x="3787731" y="4326646"/>
            <a:chExt cx="1218724" cy="121302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080335-0214-4F28-9B97-F7474CF889A8}"/>
                </a:ext>
              </a:extLst>
            </p:cNvPr>
            <p:cNvGrpSpPr/>
            <p:nvPr/>
          </p:nvGrpSpPr>
          <p:grpSpPr>
            <a:xfrm>
              <a:off x="3787731" y="4326646"/>
              <a:ext cx="1218724" cy="1213020"/>
              <a:chOff x="12205953" y="2801653"/>
              <a:chExt cx="1282723" cy="127672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E2BD922-A751-4385-B298-387A8D3D5D42}"/>
                  </a:ext>
                </a:extLst>
              </p:cNvPr>
              <p:cNvSpPr/>
              <p:nvPr/>
            </p:nvSpPr>
            <p:spPr>
              <a:xfrm>
                <a:off x="12205953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4CFCFE6E-9140-4045-AEAA-2DD4B7515A90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E2F2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9" name="그래픽 29">
              <a:extLst>
                <a:ext uri="{FF2B5EF4-FFF2-40B4-BE49-F238E27FC236}">
                  <a16:creationId xmlns:a16="http://schemas.microsoft.com/office/drawing/2014/main" id="{8A4D22E7-CDEF-41AA-B8BB-94C52E362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087742" y="4587525"/>
              <a:ext cx="622370" cy="622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362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A4DA10-2BFF-4FDC-9B64-029AD8FF7E5B}"/>
              </a:ext>
            </a:extLst>
          </p:cNvPr>
          <p:cNvSpPr/>
          <p:nvPr/>
        </p:nvSpPr>
        <p:spPr>
          <a:xfrm>
            <a:off x="4851812" y="904507"/>
            <a:ext cx="6434665" cy="1645574"/>
          </a:xfrm>
          <a:prstGeom prst="roundRect">
            <a:avLst>
              <a:gd name="adj" fmla="val 3381"/>
            </a:avLst>
          </a:prstGeom>
          <a:solidFill>
            <a:srgbClr val="FFE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02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실현가능성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사업화 전략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F404E92-7860-4121-81A2-03CE62A57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42" t="29644" r="29192" b="33722"/>
          <a:stretch/>
        </p:blipFill>
        <p:spPr>
          <a:xfrm>
            <a:off x="1553593" y="809624"/>
            <a:ext cx="2987846" cy="17404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491B31-6B62-4DF6-9D6A-C9DD163FEE28}"/>
              </a:ext>
            </a:extLst>
          </p:cNvPr>
          <p:cNvSpPr txBox="1"/>
          <p:nvPr/>
        </p:nvSpPr>
        <p:spPr>
          <a:xfrm>
            <a:off x="5041628" y="1127130"/>
            <a:ext cx="58068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7575"/>
                </a:highlight>
                <a:latin typeface="KoPub돋움체 Bold" panose="00000800000000000000" charset="-127"/>
                <a:ea typeface="KoPub돋움체 Bold" panose="00000800000000000000" charset="-127"/>
              </a:rPr>
              <a:t>GO-O-RAE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 </a:t>
            </a:r>
            <a:r>
              <a:rPr lang="en-US" altLang="ko-KR" sz="2400" dirty="0">
                <a:solidFill>
                  <a:srgbClr val="FC573B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B2B </a:t>
            </a:r>
            <a:r>
              <a:rPr lang="ko-KR" altLang="en-US" sz="2400" dirty="0">
                <a:solidFill>
                  <a:srgbClr val="FC573B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모델</a:t>
            </a:r>
            <a:r>
              <a:rPr lang="en-US" altLang="ko-KR" sz="2400" dirty="0">
                <a:solidFill>
                  <a:srgbClr val="FC573B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, B2G </a:t>
            </a:r>
            <a:r>
              <a:rPr lang="ko-KR" altLang="en-US" sz="2400" dirty="0">
                <a:solidFill>
                  <a:srgbClr val="FC573B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모델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을 벤치마킹하여 </a:t>
            </a:r>
            <a:r>
              <a:rPr lang="ko-KR" altLang="en-US" sz="2400" dirty="0">
                <a:solidFill>
                  <a:schemeClr val="accent2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항만공사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와 </a:t>
            </a:r>
            <a:r>
              <a:rPr lang="ko-KR" altLang="en-US" sz="2400" dirty="0">
                <a:solidFill>
                  <a:schemeClr val="accent2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물류 회사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를 대상으로 디바이스와 어플리케이션을 제작하여 제공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charset="-127"/>
              <a:ea typeface="KoPub돋움체 Bold" panose="00000800000000000000" charset="-127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F93477F-71A2-4872-AB9C-B0BAF58CB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802325"/>
              </p:ext>
            </p:extLst>
          </p:nvPr>
        </p:nvGraphicFramePr>
        <p:xfrm>
          <a:off x="739497" y="3296503"/>
          <a:ext cx="10713006" cy="3104296"/>
        </p:xfrm>
        <a:graphic>
          <a:graphicData uri="http://schemas.openxmlformats.org/drawingml/2006/table">
            <a:tbl>
              <a:tblPr/>
              <a:tblGrid>
                <a:gridCol w="3090088">
                  <a:extLst>
                    <a:ext uri="{9D8B030D-6E8A-4147-A177-3AD203B41FA5}">
                      <a16:colId xmlns:a16="http://schemas.microsoft.com/office/drawing/2014/main" val="3218380722"/>
                    </a:ext>
                  </a:extLst>
                </a:gridCol>
                <a:gridCol w="3753494">
                  <a:extLst>
                    <a:ext uri="{9D8B030D-6E8A-4147-A177-3AD203B41FA5}">
                      <a16:colId xmlns:a16="http://schemas.microsoft.com/office/drawing/2014/main" val="3603866351"/>
                    </a:ext>
                  </a:extLst>
                </a:gridCol>
                <a:gridCol w="3869424">
                  <a:extLst>
                    <a:ext uri="{9D8B030D-6E8A-4147-A177-3AD203B41FA5}">
                      <a16:colId xmlns:a16="http://schemas.microsoft.com/office/drawing/2014/main" val="2506505771"/>
                    </a:ext>
                  </a:extLst>
                </a:gridCol>
              </a:tblGrid>
              <a:tr h="468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추진내용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추진기간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세부내용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916385"/>
                  </a:ext>
                </a:extLst>
              </a:tr>
              <a:tr h="4334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MVP </a:t>
                      </a: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제작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2020.12.2. ~ 2021.1.10.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위 부품을 사용한 성능 구현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530961"/>
                  </a:ext>
                </a:extLst>
              </a:tr>
              <a:tr h="4334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프로토 타입 제작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2021.1.10. ~ 2021.1.30.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케이스를 제작하여 완제품 제작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920319"/>
                  </a:ext>
                </a:extLst>
              </a:tr>
              <a:tr h="4334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성능 테스트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2021.1.30. ~ 2021.2.20.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실제 항만에서의 테스트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269959"/>
                  </a:ext>
                </a:extLst>
              </a:tr>
              <a:tr h="4334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투자유치 등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2021.2.20. ~ 2021.5.1.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.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292908"/>
                  </a:ext>
                </a:extLst>
              </a:tr>
              <a:tr h="9020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공장 발주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2021.5.1. ~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.</a:t>
                      </a:r>
                    </a:p>
                  </a:txBody>
                  <a:tcPr marL="28040" marR="28040" marT="28040" marB="2804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65607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4EE62F-0956-4417-9858-1168200CDD58}"/>
              </a:ext>
            </a:extLst>
          </p:cNvPr>
          <p:cNvSpPr/>
          <p:nvPr/>
        </p:nvSpPr>
        <p:spPr>
          <a:xfrm>
            <a:off x="2687088" y="2738040"/>
            <a:ext cx="6817823" cy="672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rgbClr val="A31409"/>
                  </a:solidFill>
                </a:ln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&lt; </a:t>
            </a:r>
            <a:r>
              <a:rPr lang="ko-KR" altLang="en-US" sz="24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향후 사업 추진 일정 </a:t>
            </a:r>
            <a:r>
              <a:rPr lang="en-US" altLang="ko-KR" sz="2400" dirty="0">
                <a:ln>
                  <a:solidFill>
                    <a:srgbClr val="A31409"/>
                  </a:solidFill>
                </a:ln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&gt;</a:t>
            </a:r>
            <a:endParaRPr lang="ko-KR" altLang="en-US" sz="2400" dirty="0">
              <a:ln>
                <a:solidFill>
                  <a:srgbClr val="A31409"/>
                </a:solidFill>
              </a:ln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6438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02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실현가능성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경쟁력 확보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8D4125-CEF0-448A-9E79-BB2033AB5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4" y="1444561"/>
            <a:ext cx="4629262" cy="308056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1856AD-AA3C-42F9-ACF4-75FDB53772BB}"/>
              </a:ext>
            </a:extLst>
          </p:cNvPr>
          <p:cNvSpPr/>
          <p:nvPr/>
        </p:nvSpPr>
        <p:spPr>
          <a:xfrm>
            <a:off x="795740" y="4617743"/>
            <a:ext cx="4723206" cy="524925"/>
          </a:xfrm>
          <a:prstGeom prst="roundRect">
            <a:avLst>
              <a:gd name="adj" fmla="val 9220"/>
            </a:avLst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  <a:effectLst>
            <a:outerShdw dist="38100" dir="2700000" algn="tl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스마트 안전모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7F03F-4C7B-4792-94E3-0D9FD3DC2799}"/>
              </a:ext>
            </a:extLst>
          </p:cNvPr>
          <p:cNvSpPr txBox="1"/>
          <p:nvPr/>
        </p:nvSpPr>
        <p:spPr>
          <a:xfrm>
            <a:off x="795740" y="5348020"/>
            <a:ext cx="4723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→ 외부 상황 제어 어려움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→ 위험 상황 예측 어려움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0FAB60-4178-48D1-89B0-1BB65412BF18}"/>
              </a:ext>
            </a:extLst>
          </p:cNvPr>
          <p:cNvGrpSpPr/>
          <p:nvPr/>
        </p:nvGrpSpPr>
        <p:grpSpPr>
          <a:xfrm>
            <a:off x="3909969" y="4582020"/>
            <a:ext cx="2503602" cy="1877430"/>
            <a:chOff x="5282986" y="2022425"/>
            <a:chExt cx="1617592" cy="121301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869ED89-0A93-40E0-B35E-91AA5997C87E}"/>
                </a:ext>
              </a:extLst>
            </p:cNvPr>
            <p:cNvGrpSpPr/>
            <p:nvPr/>
          </p:nvGrpSpPr>
          <p:grpSpPr>
            <a:xfrm>
              <a:off x="5492917" y="2022425"/>
              <a:ext cx="1206170" cy="1213019"/>
              <a:chOff x="12219168" y="2801653"/>
              <a:chExt cx="1269510" cy="127671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98FB77A-F939-4965-A905-E4A61DC09B84}"/>
                  </a:ext>
                </a:extLst>
              </p:cNvPr>
              <p:cNvSpPr/>
              <p:nvPr/>
            </p:nvSpPr>
            <p:spPr>
              <a:xfrm>
                <a:off x="12219168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978668AB-9A43-426D-AE21-B36400131208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FFEA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00E654-446B-43B7-A2ED-F91F278E7522}"/>
                </a:ext>
              </a:extLst>
            </p:cNvPr>
            <p:cNvSpPr txBox="1"/>
            <p:nvPr/>
          </p:nvSpPr>
          <p:spPr>
            <a:xfrm>
              <a:off x="5282986" y="2249633"/>
              <a:ext cx="1617592" cy="775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srgbClr val="C00000"/>
                      </a:gs>
                      <a:gs pos="100000">
                        <a:srgbClr val="FF7575"/>
                      </a:gs>
                    </a:gsLst>
                    <a:lin ang="5400000" scaled="0"/>
                  </a:gradFill>
                  <a:latin typeface="KoPub돋움체 Bold" panose="00000800000000000000" charset="-127"/>
                  <a:ea typeface="KoPub돋움체 Bold" panose="00000800000000000000" charset="-127"/>
                </a:rPr>
                <a:t>실시간</a:t>
              </a:r>
              <a:endParaRPr lang="en-US" altLang="ko-KR" sz="2400" dirty="0">
                <a:gradFill>
                  <a:gsLst>
                    <a:gs pos="0">
                      <a:srgbClr val="C00000"/>
                    </a:gs>
                    <a:gs pos="100000">
                      <a:srgbClr val="FF7575"/>
                    </a:gs>
                  </a:gsLst>
                  <a:lin ang="5400000" scaled="0"/>
                </a:gradFill>
                <a:latin typeface="KoPub돋움체 Bold" panose="00000800000000000000" charset="-127"/>
                <a:ea typeface="KoPub돋움체 Bold" panose="00000800000000000000" charset="-127"/>
              </a:endParaRP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srgbClr val="C00000"/>
                      </a:gs>
                      <a:gs pos="100000">
                        <a:srgbClr val="FF7575"/>
                      </a:gs>
                    </a:gsLst>
                    <a:lin ang="5400000" scaled="0"/>
                  </a:gradFill>
                  <a:latin typeface="KoPub돋움체 Bold" panose="00000800000000000000" charset="-127"/>
                  <a:ea typeface="KoPub돋움체 Bold" panose="00000800000000000000" charset="-127"/>
                </a:rPr>
                <a:t>대응 방식</a:t>
              </a:r>
              <a:endParaRPr lang="en-US" altLang="ko-KR" sz="2400" dirty="0">
                <a:gradFill>
                  <a:gsLst>
                    <a:gs pos="0">
                      <a:srgbClr val="C00000"/>
                    </a:gs>
                    <a:gs pos="100000">
                      <a:srgbClr val="FF7575"/>
                    </a:gs>
                  </a:gsLst>
                  <a:lin ang="5400000" scaled="0"/>
                </a:gradFill>
                <a:latin typeface="KoPub돋움체 Bold" panose="00000800000000000000" charset="-127"/>
                <a:ea typeface="KoPub돋움체 Bold" panose="00000800000000000000" charset="-127"/>
              </a:endParaRP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srgbClr val="C00000"/>
                      </a:gs>
                      <a:gs pos="100000">
                        <a:srgbClr val="FF7575"/>
                      </a:gs>
                    </a:gsLst>
                    <a:lin ang="5400000" scaled="0"/>
                  </a:gradFill>
                  <a:latin typeface="KoPub돋움체 Bold" panose="00000800000000000000" charset="-127"/>
                  <a:ea typeface="KoPub돋움체 Bold" panose="00000800000000000000" charset="-127"/>
                </a:rPr>
                <a:t>체계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F979A1F-B550-4CA5-A2D6-D9360FC04F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06" t="13333" r="31273" b="50000"/>
          <a:stretch/>
        </p:blipFill>
        <p:spPr>
          <a:xfrm>
            <a:off x="8223693" y="1641052"/>
            <a:ext cx="1581172" cy="269799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EBA200-B902-4AD1-B603-7BD67F1D19E3}"/>
              </a:ext>
            </a:extLst>
          </p:cNvPr>
          <p:cNvSpPr/>
          <p:nvPr/>
        </p:nvSpPr>
        <p:spPr>
          <a:xfrm>
            <a:off x="6652676" y="4617743"/>
            <a:ext cx="4723206" cy="524925"/>
          </a:xfrm>
          <a:prstGeom prst="roundRect">
            <a:avLst>
              <a:gd name="adj" fmla="val 9220"/>
            </a:avLst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  <a:effectLst>
            <a:outerShdw dist="38100" dir="2700000" algn="tl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GPSMAP</a:t>
            </a:r>
            <a:r>
              <a:rPr lang="en-US" altLang="ko-KR" b="1" baseline="56000" dirty="0">
                <a:solidFill>
                  <a:srgbClr val="20212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®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276Cx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ADA16E-93E9-44BD-947B-D979AA4AA2E5}"/>
              </a:ext>
            </a:extLst>
          </p:cNvPr>
          <p:cNvSpPr txBox="1"/>
          <p:nvPr/>
        </p:nvSpPr>
        <p:spPr>
          <a:xfrm>
            <a:off x="6652676" y="5348020"/>
            <a:ext cx="4723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→ 사용자의 위치만 추적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→ 위험 발생 시 알림 기능의 부재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F7338C-1EFC-4B10-933E-11E7B1DEA3AD}"/>
              </a:ext>
            </a:extLst>
          </p:cNvPr>
          <p:cNvGrpSpPr/>
          <p:nvPr/>
        </p:nvGrpSpPr>
        <p:grpSpPr>
          <a:xfrm>
            <a:off x="9678129" y="4582020"/>
            <a:ext cx="2503602" cy="1877430"/>
            <a:chOff x="5282986" y="2022425"/>
            <a:chExt cx="1617592" cy="121301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3C50804-E3F0-4591-BAC2-8CECEED08785}"/>
                </a:ext>
              </a:extLst>
            </p:cNvPr>
            <p:cNvGrpSpPr/>
            <p:nvPr/>
          </p:nvGrpSpPr>
          <p:grpSpPr>
            <a:xfrm>
              <a:off x="5492917" y="2022425"/>
              <a:ext cx="1206170" cy="1213019"/>
              <a:chOff x="12219168" y="2801653"/>
              <a:chExt cx="1269510" cy="127671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9D1B0E93-D557-43C3-B304-84BD190C6DB8}"/>
                  </a:ext>
                </a:extLst>
              </p:cNvPr>
              <p:cNvSpPr/>
              <p:nvPr/>
            </p:nvSpPr>
            <p:spPr>
              <a:xfrm>
                <a:off x="12219168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82913619-322C-4C14-8A31-DEC9000AFAFB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FFEA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DC052A-8715-4E40-B602-2D35A95CD164}"/>
                </a:ext>
              </a:extLst>
            </p:cNvPr>
            <p:cNvSpPr txBox="1"/>
            <p:nvPr/>
          </p:nvSpPr>
          <p:spPr>
            <a:xfrm>
              <a:off x="5282986" y="2249633"/>
              <a:ext cx="1617592" cy="775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gradFill>
                    <a:gsLst>
                      <a:gs pos="0">
                        <a:srgbClr val="C00000"/>
                      </a:gs>
                      <a:gs pos="100000">
                        <a:srgbClr val="FF7575"/>
                      </a:gs>
                    </a:gsLst>
                    <a:lin ang="5400000" scaled="0"/>
                  </a:gradFill>
                  <a:latin typeface="KoPub돋움체 Bold" panose="00000800000000000000" charset="-127"/>
                  <a:ea typeface="KoPub돋움체 Bold" panose="00000800000000000000" charset="-127"/>
                </a:rPr>
                <a:t>작업자</a:t>
              </a:r>
              <a:endParaRPr lang="en-US" altLang="ko-KR" sz="2400" dirty="0">
                <a:gradFill>
                  <a:gsLst>
                    <a:gs pos="0">
                      <a:srgbClr val="C00000"/>
                    </a:gs>
                    <a:gs pos="100000">
                      <a:srgbClr val="FF7575"/>
                    </a:gs>
                  </a:gsLst>
                  <a:lin ang="5400000" scaled="0"/>
                </a:gradFill>
                <a:latin typeface="KoPub돋움체 Bold" panose="00000800000000000000" charset="-127"/>
                <a:ea typeface="KoPub돋움체 Bold" panose="00000800000000000000" charset="-127"/>
              </a:endParaRP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srgbClr val="C00000"/>
                      </a:gs>
                      <a:gs pos="100000">
                        <a:srgbClr val="FF7575"/>
                      </a:gs>
                    </a:gsLst>
                    <a:lin ang="5400000" scaled="0"/>
                  </a:gradFill>
                  <a:latin typeface="KoPub돋움체 Bold" panose="00000800000000000000" charset="-127"/>
                  <a:ea typeface="KoPub돋움체 Bold" panose="00000800000000000000" charset="-127"/>
                </a:rPr>
                <a:t>안전에</a:t>
              </a:r>
              <a:endParaRPr lang="en-US" altLang="ko-KR" sz="2400" dirty="0">
                <a:gradFill>
                  <a:gsLst>
                    <a:gs pos="0">
                      <a:srgbClr val="C00000"/>
                    </a:gs>
                    <a:gs pos="100000">
                      <a:srgbClr val="FF7575"/>
                    </a:gs>
                  </a:gsLst>
                  <a:lin ang="5400000" scaled="0"/>
                </a:gradFill>
                <a:latin typeface="KoPub돋움체 Bold" panose="00000800000000000000" charset="-127"/>
                <a:ea typeface="KoPub돋움체 Bold" panose="00000800000000000000" charset="-127"/>
              </a:endParaRPr>
            </a:p>
            <a:p>
              <a:pPr algn="ctr"/>
              <a:r>
                <a:rPr lang="ko-KR" altLang="en-US" sz="2400" dirty="0">
                  <a:gradFill>
                    <a:gsLst>
                      <a:gs pos="0">
                        <a:srgbClr val="C00000"/>
                      </a:gs>
                      <a:gs pos="100000">
                        <a:srgbClr val="FF7575"/>
                      </a:gs>
                    </a:gsLst>
                    <a:lin ang="5400000" scaled="0"/>
                  </a:gradFill>
                  <a:latin typeface="KoPub돋움체 Bold" panose="00000800000000000000" charset="-127"/>
                  <a:ea typeface="KoPub돋움체 Bold" panose="00000800000000000000" charset="-127"/>
                </a:rPr>
                <a:t>중심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8521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9A5A8987-85AE-4E72-9665-6AF968681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64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246DC-A0D6-415E-97E6-28B025D21757}"/>
              </a:ext>
            </a:extLst>
          </p:cNvPr>
          <p:cNvSpPr>
            <a:spLocks/>
          </p:cNvSpPr>
          <p:nvPr/>
        </p:nvSpPr>
        <p:spPr>
          <a:xfrm>
            <a:off x="4454677" y="1871662"/>
            <a:ext cx="3209622" cy="3114676"/>
          </a:xfrm>
          <a:prstGeom prst="rect">
            <a:avLst/>
          </a:prstGeom>
          <a:solidFill>
            <a:schemeClr val="bg1"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ACC9DD-F383-4216-882F-DA382DD47EBF}"/>
              </a:ext>
            </a:extLst>
          </p:cNvPr>
          <p:cNvSpPr>
            <a:spLocks/>
          </p:cNvSpPr>
          <p:nvPr/>
        </p:nvSpPr>
        <p:spPr>
          <a:xfrm>
            <a:off x="4517035" y="2685589"/>
            <a:ext cx="3084906" cy="120032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 eaLnBrk="0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성장 전략</a:t>
            </a:r>
            <a:endParaRPr lang="en-US" altLang="ko-KR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07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03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성장 전략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-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자금소요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12롯데마트행복Light" pitchFamily="18" charset="-127"/>
              <a:ea typeface="12롯데마트행복Light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E43CF6-442F-48E0-8B16-6EFCB70C4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445469"/>
              </p:ext>
            </p:extLst>
          </p:nvPr>
        </p:nvGraphicFramePr>
        <p:xfrm>
          <a:off x="354495" y="964096"/>
          <a:ext cx="6125817" cy="5511846"/>
        </p:xfrm>
        <a:graphic>
          <a:graphicData uri="http://schemas.openxmlformats.org/drawingml/2006/table">
            <a:tbl>
              <a:tblPr/>
              <a:tblGrid>
                <a:gridCol w="1056861">
                  <a:extLst>
                    <a:ext uri="{9D8B030D-6E8A-4147-A177-3AD203B41FA5}">
                      <a16:colId xmlns:a16="http://schemas.microsoft.com/office/drawing/2014/main" val="3905695802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1729312398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660612300"/>
                    </a:ext>
                  </a:extLst>
                </a:gridCol>
              </a:tblGrid>
              <a:tr h="4763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 목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산출근거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금액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95768"/>
                  </a:ext>
                </a:extLst>
              </a:tr>
              <a:tr h="3322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재료비</a:t>
                      </a:r>
                    </a:p>
                  </a:txBody>
                  <a:tcPr marL="112450" marR="112450" marT="56225" marB="562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컨테이너 부착장치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(30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개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10,000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15627"/>
                  </a:ext>
                </a:extLst>
              </a:tr>
              <a:tr h="3322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웨어러블 디바이스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(10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개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60,000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038046"/>
                  </a:ext>
                </a:extLst>
              </a:tr>
              <a:tr h="332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외주용역비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시제품 제작비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(5,000,000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3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15,000,000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01471"/>
                  </a:ext>
                </a:extLst>
              </a:tr>
              <a:tr h="449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지급수수료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안전 인증 시험비용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(600,000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3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건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박람회 참가비용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임차비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포함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1,500,000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4,800,000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702241"/>
                  </a:ext>
                </a:extLst>
              </a:tr>
              <a:tr h="3535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인건비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연구개발인력 인건비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(2,000,000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12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월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24,000,000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805634"/>
                  </a:ext>
                </a:extLst>
              </a:tr>
              <a:tr h="583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광고선전비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제품 디자인비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(800,000 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홈페이지 제작비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(3,000,000 × 1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제품 홍보물 제작비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(5,000,000 × 1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9,600,000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695248"/>
                  </a:ext>
                </a:extLst>
              </a:tr>
              <a:tr h="449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무형자산 취득비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특허 출원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(1,200,000 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건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특허 등록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(1,200,000 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건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4,800,000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592705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기계장치비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장비 구입비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MacBook Pro 2set, 3,190,000 × 2)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6,380,000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661662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여비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출장 여비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(400,000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4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명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10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16,000,000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197306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창업활동비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디자인 전문 인력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(500,000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3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월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1,500,000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942275"/>
                  </a:ext>
                </a:extLst>
              </a:tr>
              <a:tr h="441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교육훈련비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교육 이수 비용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(1,000,000 × 5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전문가 멘토링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(3,000,000 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11,000,000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527245"/>
                  </a:ext>
                </a:extLst>
              </a:tr>
              <a:tr h="46078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합 계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12450" marR="112450" marT="56225" marB="562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93,980,000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56756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D06C9C8-E90D-4DFB-880F-0E4B5A8BF414}"/>
              </a:ext>
            </a:extLst>
          </p:cNvPr>
          <p:cNvSpPr/>
          <p:nvPr/>
        </p:nvSpPr>
        <p:spPr>
          <a:xfrm>
            <a:off x="356654" y="2925463"/>
            <a:ext cx="1050991" cy="34867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646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4.16667E-6 0.226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03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성장 전략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조달계획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E43CF6-442F-48E0-8B16-6EFCB70C40A9}"/>
              </a:ext>
            </a:extLst>
          </p:cNvPr>
          <p:cNvGraphicFramePr>
            <a:graphicFrameLocks noGrp="1"/>
          </p:cNvGraphicFramePr>
          <p:nvPr/>
        </p:nvGraphicFramePr>
        <p:xfrm>
          <a:off x="354495" y="964096"/>
          <a:ext cx="6125817" cy="5511846"/>
        </p:xfrm>
        <a:graphic>
          <a:graphicData uri="http://schemas.openxmlformats.org/drawingml/2006/table">
            <a:tbl>
              <a:tblPr/>
              <a:tblGrid>
                <a:gridCol w="1056861">
                  <a:extLst>
                    <a:ext uri="{9D8B030D-6E8A-4147-A177-3AD203B41FA5}">
                      <a16:colId xmlns:a16="http://schemas.microsoft.com/office/drawing/2014/main" val="3905695802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1729312398"/>
                    </a:ext>
                  </a:extLst>
                </a:gridCol>
                <a:gridCol w="1172817">
                  <a:extLst>
                    <a:ext uri="{9D8B030D-6E8A-4147-A177-3AD203B41FA5}">
                      <a16:colId xmlns:a16="http://schemas.microsoft.com/office/drawing/2014/main" val="1660612300"/>
                    </a:ext>
                  </a:extLst>
                </a:gridCol>
              </a:tblGrid>
              <a:tr h="4763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비 목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산출근거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금액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</a:t>
                      </a:r>
                      <a:r>
                        <a:rPr lang="en-US" altLang="ko-KR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95768"/>
                  </a:ext>
                </a:extLst>
              </a:tr>
              <a:tr h="3322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재료비</a:t>
                      </a:r>
                    </a:p>
                  </a:txBody>
                  <a:tcPr marL="112450" marR="112450" marT="56225" marB="562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컨테이너 부착장치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(30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개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10,000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300,000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715627"/>
                  </a:ext>
                </a:extLst>
              </a:tr>
              <a:tr h="3322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웨어러블 디바이스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(10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개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60,000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038046"/>
                  </a:ext>
                </a:extLst>
              </a:tr>
              <a:tr h="332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외주용역비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시제품 제작비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(5,000,000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3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15,000,000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01471"/>
                  </a:ext>
                </a:extLst>
              </a:tr>
              <a:tr h="449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지급수수료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안전 인증 시험비용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(600,000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3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건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박람회 참가비용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임차비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 포함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1,500,000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4,800,000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702241"/>
                  </a:ext>
                </a:extLst>
              </a:tr>
              <a:tr h="3535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인건비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연구개발인력 인건비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(2,000,000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12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월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24,000,000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805634"/>
                  </a:ext>
                </a:extLst>
              </a:tr>
              <a:tr h="583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광고선전비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제품 디자인비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(800,000 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홈페이지 제작비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(3,000,000 × 1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제품 홍보물 제작비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(5,000,000 × 1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9,600,000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695248"/>
                  </a:ext>
                </a:extLst>
              </a:tr>
              <a:tr h="4498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무형자산 취득비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특허 출원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(1,200,000 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건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특허 등록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(1,200,000 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건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4,800,000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592705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기계장치비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장비 구입비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</a:t>
                      </a: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MacBook Pro 2set, 3,190,000 × 2)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6,380,000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661662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여비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출장 여비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(400,000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4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명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10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16,000,000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197306"/>
                  </a:ext>
                </a:extLst>
              </a:tr>
              <a:tr h="3455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창업활동비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디자인 전문 인력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(500,000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원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× 3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월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1,500,000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942275"/>
                  </a:ext>
                </a:extLst>
              </a:tr>
              <a:tr h="441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교육훈련비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교육 이수 비용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(1,000,000 × 5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•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전문가 멘토링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(3,000,000 × 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회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11,000,000</a:t>
                      </a: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527245"/>
                  </a:ext>
                </a:extLst>
              </a:tr>
              <a:tr h="46078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합 계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12450" marR="112450" marT="56225" marB="562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5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93,980,000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16586" marR="16586" marT="16586" marB="1658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56756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D06C9C8-E90D-4DFB-880F-0E4B5A8BF414}"/>
              </a:ext>
            </a:extLst>
          </p:cNvPr>
          <p:cNvSpPr/>
          <p:nvPr/>
        </p:nvSpPr>
        <p:spPr>
          <a:xfrm>
            <a:off x="356654" y="5527793"/>
            <a:ext cx="1050991" cy="48165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BCA561-42BC-4621-A985-16A66D6E35EF}"/>
              </a:ext>
            </a:extLst>
          </p:cNvPr>
          <p:cNvGrpSpPr/>
          <p:nvPr/>
        </p:nvGrpSpPr>
        <p:grpSpPr>
          <a:xfrm>
            <a:off x="7092103" y="1780873"/>
            <a:ext cx="4540453" cy="1020200"/>
            <a:chOff x="1582555" y="2036915"/>
            <a:chExt cx="9526899" cy="834571"/>
          </a:xfrm>
        </p:grpSpPr>
        <p:sp>
          <p:nvSpPr>
            <p:cNvPr id="10" name="순서도: 다른 페이지 연결선 47">
              <a:extLst>
                <a:ext uri="{FF2B5EF4-FFF2-40B4-BE49-F238E27FC236}">
                  <a16:creationId xmlns:a16="http://schemas.microsoft.com/office/drawing/2014/main" id="{0E2EEDF3-2AFF-4D77-BC67-253065D73FA6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순서도: 다른 페이지 연결선 47">
              <a:extLst>
                <a:ext uri="{FF2B5EF4-FFF2-40B4-BE49-F238E27FC236}">
                  <a16:creationId xmlns:a16="http://schemas.microsoft.com/office/drawing/2014/main" id="{641E1C6A-01F6-484C-8BCE-930337041001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6C77E1-CEAE-4040-81D9-C4955FF36365}"/>
              </a:ext>
            </a:extLst>
          </p:cNvPr>
          <p:cNvSpPr txBox="1"/>
          <p:nvPr/>
        </p:nvSpPr>
        <p:spPr>
          <a:xfrm>
            <a:off x="7275659" y="1830313"/>
            <a:ext cx="387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청년 예비창업자의 초기   사업화를 위한 정부지원금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009930-1F27-403B-B91D-24D45337A8F5}"/>
              </a:ext>
            </a:extLst>
          </p:cNvPr>
          <p:cNvSpPr/>
          <p:nvPr/>
        </p:nvSpPr>
        <p:spPr>
          <a:xfrm>
            <a:off x="7092102" y="964096"/>
            <a:ext cx="4389984" cy="509854"/>
          </a:xfrm>
          <a:prstGeom prst="roundRect">
            <a:avLst>
              <a:gd name="adj" fmla="val 12842"/>
            </a:avLst>
          </a:prstGeom>
          <a:solidFill>
            <a:schemeClr val="bg1"/>
          </a:solidFill>
          <a:ln w="15875">
            <a:solidFill>
              <a:srgbClr val="DD604B"/>
            </a:solidFill>
          </a:ln>
          <a:effectLst>
            <a:outerShdw dist="38100" dir="2700000" algn="tl" rotWithShape="0">
              <a:srgbClr val="DD604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조달 계획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charset="-127"/>
              <a:ea typeface="KoPub돋움체 Bold" panose="0000080000000000000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4D8C65-B482-48CC-A59A-F2F68759E5AC}"/>
              </a:ext>
            </a:extLst>
          </p:cNvPr>
          <p:cNvGrpSpPr/>
          <p:nvPr/>
        </p:nvGrpSpPr>
        <p:grpSpPr>
          <a:xfrm>
            <a:off x="7092103" y="2948223"/>
            <a:ext cx="4540453" cy="1025063"/>
            <a:chOff x="1582555" y="2036915"/>
            <a:chExt cx="9526899" cy="834571"/>
          </a:xfrm>
        </p:grpSpPr>
        <p:sp>
          <p:nvSpPr>
            <p:cNvPr id="15" name="순서도: 다른 페이지 연결선 47">
              <a:extLst>
                <a:ext uri="{FF2B5EF4-FFF2-40B4-BE49-F238E27FC236}">
                  <a16:creationId xmlns:a16="http://schemas.microsoft.com/office/drawing/2014/main" id="{F75161BF-E082-49B4-9725-9D0507C9D382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순서도: 다른 페이지 연결선 47">
              <a:extLst>
                <a:ext uri="{FF2B5EF4-FFF2-40B4-BE49-F238E27FC236}">
                  <a16:creationId xmlns:a16="http://schemas.microsoft.com/office/drawing/2014/main" id="{613F8149-1509-45A1-9828-C8154A7CD2F0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59A9B6-23DD-40C8-AD7F-E19B967278A4}"/>
              </a:ext>
            </a:extLst>
          </p:cNvPr>
          <p:cNvSpPr txBox="1"/>
          <p:nvPr/>
        </p:nvSpPr>
        <p:spPr>
          <a:xfrm>
            <a:off x="7275659" y="2997663"/>
            <a:ext cx="387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항만공사 지원금 및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항만 관련 기업 대상의 투자금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6B27AE-FB04-4628-8FF5-6F51EED06F15}"/>
              </a:ext>
            </a:extLst>
          </p:cNvPr>
          <p:cNvGrpSpPr/>
          <p:nvPr/>
        </p:nvGrpSpPr>
        <p:grpSpPr>
          <a:xfrm>
            <a:off x="7092103" y="4146451"/>
            <a:ext cx="4540453" cy="1035759"/>
            <a:chOff x="1582555" y="2036915"/>
            <a:chExt cx="9526899" cy="834571"/>
          </a:xfrm>
        </p:grpSpPr>
        <p:sp>
          <p:nvSpPr>
            <p:cNvPr id="19" name="순서도: 다른 페이지 연결선 47">
              <a:extLst>
                <a:ext uri="{FF2B5EF4-FFF2-40B4-BE49-F238E27FC236}">
                  <a16:creationId xmlns:a16="http://schemas.microsoft.com/office/drawing/2014/main" id="{0B62606C-031A-41EF-B334-054C120278A8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순서도: 다른 페이지 연결선 47">
              <a:extLst>
                <a:ext uri="{FF2B5EF4-FFF2-40B4-BE49-F238E27FC236}">
                  <a16:creationId xmlns:a16="http://schemas.microsoft.com/office/drawing/2014/main" id="{85DBDA34-CFE5-4EA1-B81C-6C2590972774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270B19-9977-45D3-BEB3-7829737F8F89}"/>
              </a:ext>
            </a:extLst>
          </p:cNvPr>
          <p:cNvSpPr txBox="1"/>
          <p:nvPr/>
        </p:nvSpPr>
        <p:spPr>
          <a:xfrm>
            <a:off x="7275659" y="4195891"/>
            <a:ext cx="387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년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월 제품 출시   이후 매출액 및 자본금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4350EE-340B-406B-A7B8-F50C25E24F0C}"/>
              </a:ext>
            </a:extLst>
          </p:cNvPr>
          <p:cNvGrpSpPr/>
          <p:nvPr/>
        </p:nvGrpSpPr>
        <p:grpSpPr>
          <a:xfrm>
            <a:off x="7092103" y="5345891"/>
            <a:ext cx="4540453" cy="1035759"/>
            <a:chOff x="1582555" y="2036915"/>
            <a:chExt cx="9526899" cy="834571"/>
          </a:xfrm>
        </p:grpSpPr>
        <p:sp>
          <p:nvSpPr>
            <p:cNvPr id="23" name="순서도: 다른 페이지 연결선 47">
              <a:extLst>
                <a:ext uri="{FF2B5EF4-FFF2-40B4-BE49-F238E27FC236}">
                  <a16:creationId xmlns:a16="http://schemas.microsoft.com/office/drawing/2014/main" id="{4ADB64C2-A574-47C1-9B8F-5476E871A5A7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순서도: 다른 페이지 연결선 47">
              <a:extLst>
                <a:ext uri="{FF2B5EF4-FFF2-40B4-BE49-F238E27FC236}">
                  <a16:creationId xmlns:a16="http://schemas.microsoft.com/office/drawing/2014/main" id="{C7F7E0F5-084B-46EB-A184-F3DDF3EB6F82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BED854-CCB5-4B4C-953D-2A7FD119845F}"/>
              </a:ext>
            </a:extLst>
          </p:cNvPr>
          <p:cNvSpPr txBox="1"/>
          <p:nvPr/>
        </p:nvSpPr>
        <p:spPr>
          <a:xfrm>
            <a:off x="7275659" y="5395331"/>
            <a:ext cx="387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항만 대상 어플리케이션   정보 제공 소득</a:t>
            </a:r>
          </a:p>
        </p:txBody>
      </p:sp>
    </p:spTree>
    <p:extLst>
      <p:ext uri="{BB962C8B-B14F-4D97-AF65-F5344CB8AC3E}">
        <p14:creationId xmlns:p14="http://schemas.microsoft.com/office/powerpoint/2010/main" val="242083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7" grpId="0"/>
      <p:bldP spid="21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12" descr="경기평택항만공사에 오신것을 환영합니다.">
            <a:extLst>
              <a:ext uri="{FF2B5EF4-FFF2-40B4-BE49-F238E27FC236}">
                <a16:creationId xmlns:a16="http://schemas.microsoft.com/office/drawing/2014/main" id="{AF7775A8-5AFE-4D89-9594-47550826A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5" t="12991" r="26392" b="10090"/>
          <a:stretch/>
        </p:blipFill>
        <p:spPr bwMode="auto">
          <a:xfrm>
            <a:off x="2745992" y="3121579"/>
            <a:ext cx="1826761" cy="142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5E8752F-8A95-41A5-BCF6-C4AC36696853}"/>
              </a:ext>
            </a:extLst>
          </p:cNvPr>
          <p:cNvSpPr/>
          <p:nvPr/>
        </p:nvSpPr>
        <p:spPr>
          <a:xfrm>
            <a:off x="360241" y="1101660"/>
            <a:ext cx="11471516" cy="5463527"/>
          </a:xfrm>
          <a:prstGeom prst="roundRect">
            <a:avLst>
              <a:gd name="adj" fmla="val 1247"/>
            </a:avLst>
          </a:prstGeom>
          <a:noFill/>
          <a:ln>
            <a:solidFill>
              <a:srgbClr val="DD6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03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성장 전략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내수시장</a:t>
            </a: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F5093315-5ACE-4E59-BE43-E31C299DAA07}"/>
              </a:ext>
            </a:extLst>
          </p:cNvPr>
          <p:cNvSpPr/>
          <p:nvPr/>
        </p:nvSpPr>
        <p:spPr>
          <a:xfrm>
            <a:off x="4906780" y="2108710"/>
            <a:ext cx="2378440" cy="2050380"/>
          </a:xfrm>
          <a:prstGeom prst="triangle">
            <a:avLst/>
          </a:prstGeom>
          <a:solidFill>
            <a:srgbClr val="ED9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B4231A72-572F-4031-B9E7-122BE2501B61}"/>
              </a:ext>
            </a:extLst>
          </p:cNvPr>
          <p:cNvSpPr/>
          <p:nvPr/>
        </p:nvSpPr>
        <p:spPr>
          <a:xfrm>
            <a:off x="3917737" y="4252236"/>
            <a:ext cx="4356526" cy="1611442"/>
          </a:xfrm>
          <a:prstGeom prst="trapezoid">
            <a:avLst>
              <a:gd name="adj" fmla="val 57941"/>
            </a:avLst>
          </a:prstGeom>
          <a:solidFill>
            <a:srgbClr val="DDD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C408CF-836C-47E6-BF69-9F5DBFFA69EE}"/>
              </a:ext>
            </a:extLst>
          </p:cNvPr>
          <p:cNvSpPr txBox="1"/>
          <p:nvPr/>
        </p:nvSpPr>
        <p:spPr>
          <a:xfrm>
            <a:off x="5468264" y="4394880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잠재고객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4B6FE-42BC-4B0F-BDDD-309E99DE53FE}"/>
              </a:ext>
            </a:extLst>
          </p:cNvPr>
          <p:cNvSpPr txBox="1"/>
          <p:nvPr/>
        </p:nvSpPr>
        <p:spPr>
          <a:xfrm>
            <a:off x="5468264" y="3551374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예상고객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217FF73-6243-41C2-B14F-6D38122FCFE1}"/>
              </a:ext>
            </a:extLst>
          </p:cNvPr>
          <p:cNvSpPr/>
          <p:nvPr/>
        </p:nvSpPr>
        <p:spPr>
          <a:xfrm>
            <a:off x="8555005" y="4066217"/>
            <a:ext cx="2713062" cy="1179622"/>
          </a:xfrm>
          <a:prstGeom prst="roundRect">
            <a:avLst>
              <a:gd name="adj" fmla="val 10293"/>
            </a:avLst>
          </a:prstGeom>
          <a:solidFill>
            <a:srgbClr val="FBEC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369F07E-A3AE-43F6-A3E9-2F27C5598BFC}"/>
              </a:ext>
            </a:extLst>
          </p:cNvPr>
          <p:cNvSpPr/>
          <p:nvPr/>
        </p:nvSpPr>
        <p:spPr>
          <a:xfrm>
            <a:off x="8703663" y="3923971"/>
            <a:ext cx="2059562" cy="613720"/>
          </a:xfrm>
          <a:prstGeom prst="roundRect">
            <a:avLst>
              <a:gd name="adj" fmla="val 49248"/>
            </a:avLst>
          </a:prstGeom>
          <a:solidFill>
            <a:schemeClr val="bg1"/>
          </a:solidFill>
          <a:ln w="15875">
            <a:solidFill>
              <a:srgbClr val="E68A7B"/>
            </a:solidFill>
          </a:ln>
          <a:effectLst>
            <a:outerShdw dist="38100" dir="2700000" algn="tl" rotWithShape="0">
              <a:srgbClr val="E68A7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27664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첫 타겟층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12D1A-0057-4F4F-A109-B60C18A9A601}"/>
              </a:ext>
            </a:extLst>
          </p:cNvPr>
          <p:cNvSpPr txBox="1"/>
          <p:nvPr/>
        </p:nvSpPr>
        <p:spPr>
          <a:xfrm>
            <a:off x="8703662" y="4656028"/>
            <a:ext cx="2405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울산항만공사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E02AE9-4BBE-4BFF-9F59-B2E9C566670C}"/>
              </a:ext>
            </a:extLst>
          </p:cNvPr>
          <p:cNvSpPr txBox="1"/>
          <p:nvPr/>
        </p:nvSpPr>
        <p:spPr>
          <a:xfrm>
            <a:off x="5128427" y="5207217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국내 모든 항만공사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2BA086-89DA-4EC1-ADAF-62D387FAB42A}"/>
              </a:ext>
            </a:extLst>
          </p:cNvPr>
          <p:cNvGrpSpPr/>
          <p:nvPr/>
        </p:nvGrpSpPr>
        <p:grpSpPr>
          <a:xfrm>
            <a:off x="6798040" y="5002249"/>
            <a:ext cx="487180" cy="487180"/>
            <a:chOff x="6760888" y="4310396"/>
            <a:chExt cx="487180" cy="48718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206157B-54BB-4A8E-AB8B-7E8BF3D6D7FE}"/>
                </a:ext>
              </a:extLst>
            </p:cNvPr>
            <p:cNvSpPr/>
            <p:nvPr/>
          </p:nvSpPr>
          <p:spPr>
            <a:xfrm>
              <a:off x="6760888" y="4310396"/>
              <a:ext cx="487180" cy="4871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C045130-61AB-404D-8C12-45740D1344E9}"/>
                </a:ext>
              </a:extLst>
            </p:cNvPr>
            <p:cNvSpPr/>
            <p:nvPr/>
          </p:nvSpPr>
          <p:spPr>
            <a:xfrm>
              <a:off x="6893781" y="4438818"/>
              <a:ext cx="221394" cy="221394"/>
            </a:xfrm>
            <a:prstGeom prst="ellipse">
              <a:avLst/>
            </a:pr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69050C3-2C52-4EA8-976B-59FC493B0185}"/>
                </a:ext>
              </a:extLst>
            </p:cNvPr>
            <p:cNvSpPr/>
            <p:nvPr/>
          </p:nvSpPr>
          <p:spPr>
            <a:xfrm>
              <a:off x="6933599" y="4478636"/>
              <a:ext cx="141758" cy="141758"/>
            </a:xfrm>
            <a:prstGeom prst="ellipse">
              <a:avLst/>
            </a:prstGeom>
            <a:solidFill>
              <a:srgbClr val="DD6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F3F46E-9E3F-436A-832C-9272368E996F}"/>
              </a:ext>
            </a:extLst>
          </p:cNvPr>
          <p:cNvGrpSpPr/>
          <p:nvPr/>
        </p:nvGrpSpPr>
        <p:grpSpPr>
          <a:xfrm>
            <a:off x="7213874" y="4656028"/>
            <a:ext cx="1341131" cy="417567"/>
            <a:chOff x="7213874" y="4656028"/>
            <a:chExt cx="1341131" cy="417567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65AA85-6B23-4568-AFE4-35B3A430D96C}"/>
                </a:ext>
              </a:extLst>
            </p:cNvPr>
            <p:cNvCxnSpPr>
              <a:cxnSpLocks/>
              <a:stCxn id="19" idx="7"/>
            </p:cNvCxnSpPr>
            <p:nvPr/>
          </p:nvCxnSpPr>
          <p:spPr>
            <a:xfrm flipV="1">
              <a:off x="7213874" y="4656028"/>
              <a:ext cx="596813" cy="417567"/>
            </a:xfrm>
            <a:prstGeom prst="line">
              <a:avLst/>
            </a:prstGeom>
            <a:ln>
              <a:solidFill>
                <a:srgbClr val="DD60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F4E6A4F-4910-4815-B9BF-1222127E1A28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7810687" y="4656028"/>
              <a:ext cx="744318" cy="0"/>
            </a:xfrm>
            <a:prstGeom prst="line">
              <a:avLst/>
            </a:prstGeom>
            <a:ln>
              <a:solidFill>
                <a:srgbClr val="DD60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래픽 13">
            <a:extLst>
              <a:ext uri="{FF2B5EF4-FFF2-40B4-BE49-F238E27FC236}">
                <a16:creationId xmlns:a16="http://schemas.microsoft.com/office/drawing/2014/main" id="{4416FE72-758A-4E45-9C18-81CEA9BE5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9873" y="4656028"/>
            <a:ext cx="1811884" cy="181188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AE4EC6E-1027-47AD-8969-B1995EC2A30F}"/>
              </a:ext>
            </a:extLst>
          </p:cNvPr>
          <p:cNvSpPr txBox="1"/>
          <p:nvPr/>
        </p:nvSpPr>
        <p:spPr>
          <a:xfrm>
            <a:off x="5566047" y="2800283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다양한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charset="-127"/>
              <a:ea typeface="KoPub돋움체 Bold" panose="0000080000000000000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산업 분야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00864D-3BBC-4C9C-8B96-3A03EADD8D9A}"/>
              </a:ext>
            </a:extLst>
          </p:cNvPr>
          <p:cNvGrpSpPr/>
          <p:nvPr/>
        </p:nvGrpSpPr>
        <p:grpSpPr>
          <a:xfrm>
            <a:off x="1582556" y="2036915"/>
            <a:ext cx="2970825" cy="811971"/>
            <a:chOff x="1582556" y="1451288"/>
            <a:chExt cx="2970825" cy="811971"/>
          </a:xfrm>
        </p:grpSpPr>
        <p:sp>
          <p:nvSpPr>
            <p:cNvPr id="43" name="순서도: 다른 페이지 연결선 42">
              <a:extLst>
                <a:ext uri="{FF2B5EF4-FFF2-40B4-BE49-F238E27FC236}">
                  <a16:creationId xmlns:a16="http://schemas.microsoft.com/office/drawing/2014/main" id="{A947CE95-ABA9-46A8-9C3E-AE2F699EB2F9}"/>
                </a:ext>
              </a:extLst>
            </p:cNvPr>
            <p:cNvSpPr/>
            <p:nvPr/>
          </p:nvSpPr>
          <p:spPr>
            <a:xfrm rot="16200000">
              <a:off x="2721589" y="431467"/>
              <a:ext cx="747665" cy="2915919"/>
            </a:xfrm>
            <a:prstGeom prst="flowChartOffpageConnector">
              <a:avLst/>
            </a:pr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순서도: 다른 페이지 연결선 47">
              <a:extLst>
                <a:ext uri="{FF2B5EF4-FFF2-40B4-BE49-F238E27FC236}">
                  <a16:creationId xmlns:a16="http://schemas.microsoft.com/office/drawing/2014/main" id="{A89B4776-6BCC-403F-8FBE-ECACF2BA50D0}"/>
                </a:ext>
              </a:extLst>
            </p:cNvPr>
            <p:cNvSpPr/>
            <p:nvPr/>
          </p:nvSpPr>
          <p:spPr>
            <a:xfrm rot="16200000">
              <a:off x="2666683" y="367161"/>
              <a:ext cx="747665" cy="2915920"/>
            </a:xfrm>
            <a:prstGeom prst="flowChartOffpageConnector">
              <a:avLst/>
            </a:pr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02C0CF-A01E-4229-B08E-C185B2B861AA}"/>
                </a:ext>
              </a:extLst>
            </p:cNvPr>
            <p:cNvSpPr txBox="1"/>
            <p:nvPr/>
          </p:nvSpPr>
          <p:spPr>
            <a:xfrm>
              <a:off x="1726700" y="1594289"/>
              <a:ext cx="2378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0000800000000000000" charset="-127"/>
                  <a:ea typeface="KoPub돋움체 Bold" panose="00000800000000000000" charset="-127"/>
                </a:rPr>
                <a:t>기술 다각화 단계</a:t>
              </a:r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D307851-BDC8-4D25-AC2E-821A2A430569}"/>
              </a:ext>
            </a:extLst>
          </p:cNvPr>
          <p:cNvSpPr/>
          <p:nvPr/>
        </p:nvSpPr>
        <p:spPr>
          <a:xfrm>
            <a:off x="1086304" y="846733"/>
            <a:ext cx="10023150" cy="509854"/>
          </a:xfrm>
          <a:prstGeom prst="roundRect">
            <a:avLst>
              <a:gd name="adj" fmla="val 12842"/>
            </a:avLst>
          </a:prstGeom>
          <a:solidFill>
            <a:schemeClr val="bg1"/>
          </a:solidFill>
          <a:ln w="15875">
            <a:solidFill>
              <a:srgbClr val="DD604B"/>
            </a:solidFill>
          </a:ln>
          <a:effectLst>
            <a:outerShdw dist="38100" dir="2700000" algn="tl" rotWithShape="0">
              <a:srgbClr val="DD604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타겟층</a:t>
            </a:r>
          </a:p>
        </p:txBody>
      </p:sp>
      <p:pic>
        <p:nvPicPr>
          <p:cNvPr id="53" name="Picture 4" descr="여수광양항만공사, 창립 9주년 맞이 CI 교체">
            <a:extLst>
              <a:ext uri="{FF2B5EF4-FFF2-40B4-BE49-F238E27FC236}">
                <a16:creationId xmlns:a16="http://schemas.microsoft.com/office/drawing/2014/main" id="{F0B1A744-BB01-4B15-AD75-C7E0CAA6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6" y="3468925"/>
            <a:ext cx="2178686" cy="12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부산항만공사, 불공정거래 개선에 앞장선다 - 아시아투데이">
            <a:extLst>
              <a:ext uri="{FF2B5EF4-FFF2-40B4-BE49-F238E27FC236}">
                <a16:creationId xmlns:a16="http://schemas.microsoft.com/office/drawing/2014/main" id="{A69DC2F3-D5A9-4172-8603-91377962C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6" y="4497831"/>
            <a:ext cx="2019302" cy="12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인천항만공사 &gt; IPA 소개 &gt; CI 소개">
            <a:extLst>
              <a:ext uri="{FF2B5EF4-FFF2-40B4-BE49-F238E27FC236}">
                <a16:creationId xmlns:a16="http://schemas.microsoft.com/office/drawing/2014/main" id="{945FD777-02CD-49C5-A4A3-EDA891B8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50" y="4756978"/>
            <a:ext cx="2030891" cy="8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쿠팡 로고 png ai / 자주 쓰는 기업 로고">
            <a:extLst>
              <a:ext uri="{FF2B5EF4-FFF2-40B4-BE49-F238E27FC236}">
                <a16:creationId xmlns:a16="http://schemas.microsoft.com/office/drawing/2014/main" id="{0E9EE47C-2BC0-434F-8113-9E272C046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4" t="33167" r="16777" b="30923"/>
          <a:stretch/>
        </p:blipFill>
        <p:spPr bwMode="auto">
          <a:xfrm>
            <a:off x="7153065" y="1789404"/>
            <a:ext cx="2059562" cy="70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현대건설, 2019年 연간 실적…신규수주 24조 2,521억 원, 매출 17조 2,998억 원">
            <a:extLst>
              <a:ext uri="{FF2B5EF4-FFF2-40B4-BE49-F238E27FC236}">
                <a16:creationId xmlns:a16="http://schemas.microsoft.com/office/drawing/2014/main" id="{AF2731F3-4642-4041-96CC-6B30EECF0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6" t="36873" r="22963" b="33925"/>
          <a:stretch/>
        </p:blipFill>
        <p:spPr bwMode="auto">
          <a:xfrm>
            <a:off x="9430818" y="1818115"/>
            <a:ext cx="2182747" cy="61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2" descr="배달의민족, 요기요 獨 모회사에 팔린다…4조7500억 '빅딜' : 뉴스 : 동아닷컴">
            <a:extLst>
              <a:ext uri="{FF2B5EF4-FFF2-40B4-BE49-F238E27FC236}">
                <a16:creationId xmlns:a16="http://schemas.microsoft.com/office/drawing/2014/main" id="{F3ACA87B-89C0-40ED-91F4-AAFCF3CDC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428" y="2584059"/>
            <a:ext cx="2307996" cy="115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유통' 카테고리의 글 목록">
            <a:extLst>
              <a:ext uri="{FF2B5EF4-FFF2-40B4-BE49-F238E27FC236}">
                <a16:creationId xmlns:a16="http://schemas.microsoft.com/office/drawing/2014/main" id="{4F865D93-337D-47F0-A440-AEF047D97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31" y="2550170"/>
            <a:ext cx="1411840" cy="106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500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8" grpId="0"/>
      <p:bldP spid="21" grpId="0"/>
      <p:bldP spid="30" grpId="0" animBg="1"/>
      <p:bldP spid="31" grpId="0" animBg="1"/>
      <p:bldP spid="32" grpId="0"/>
      <p:bldP spid="45" grpId="0"/>
      <p:bldP spid="46" grpId="0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5E8752F-8A95-41A5-BCF6-C4AC36696853}"/>
              </a:ext>
            </a:extLst>
          </p:cNvPr>
          <p:cNvSpPr/>
          <p:nvPr/>
        </p:nvSpPr>
        <p:spPr>
          <a:xfrm>
            <a:off x="360241" y="1101660"/>
            <a:ext cx="11471516" cy="5463527"/>
          </a:xfrm>
          <a:prstGeom prst="roundRect">
            <a:avLst>
              <a:gd name="adj" fmla="val 1247"/>
            </a:avLst>
          </a:prstGeom>
          <a:noFill/>
          <a:ln>
            <a:solidFill>
              <a:srgbClr val="DD6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03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성장 전략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내수시장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22B82F-1124-4C1D-A9AE-7F2CC3BCCC33}"/>
              </a:ext>
            </a:extLst>
          </p:cNvPr>
          <p:cNvGrpSpPr/>
          <p:nvPr/>
        </p:nvGrpSpPr>
        <p:grpSpPr>
          <a:xfrm>
            <a:off x="1582555" y="2172794"/>
            <a:ext cx="3669669" cy="834571"/>
            <a:chOff x="1582555" y="2036915"/>
            <a:chExt cx="9526899" cy="834571"/>
          </a:xfrm>
        </p:grpSpPr>
        <p:sp>
          <p:nvSpPr>
            <p:cNvPr id="34" name="순서도: 다른 페이지 연결선 47">
              <a:extLst>
                <a:ext uri="{FF2B5EF4-FFF2-40B4-BE49-F238E27FC236}">
                  <a16:creationId xmlns:a16="http://schemas.microsoft.com/office/drawing/2014/main" id="{22720F12-18DB-4E5B-804A-8B36B92A3FB9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순서도: 다른 페이지 연결선 47">
              <a:extLst>
                <a:ext uri="{FF2B5EF4-FFF2-40B4-BE49-F238E27FC236}">
                  <a16:creationId xmlns:a16="http://schemas.microsoft.com/office/drawing/2014/main" id="{A89B4776-6BCC-403F-8FBE-ECACF2BA50D0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D02C0CF-A01E-4229-B08E-C185B2B861AA}"/>
              </a:ext>
            </a:extLst>
          </p:cNvPr>
          <p:cNvSpPr txBox="1"/>
          <p:nvPr/>
        </p:nvSpPr>
        <p:spPr>
          <a:xfrm>
            <a:off x="1766110" y="2316579"/>
            <a:ext cx="356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사회적 기업 이미지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D307851-BDC8-4D25-AC2E-821A2A430569}"/>
              </a:ext>
            </a:extLst>
          </p:cNvPr>
          <p:cNvSpPr/>
          <p:nvPr/>
        </p:nvSpPr>
        <p:spPr>
          <a:xfrm>
            <a:off x="1086304" y="846733"/>
            <a:ext cx="10023150" cy="509854"/>
          </a:xfrm>
          <a:prstGeom prst="roundRect">
            <a:avLst>
              <a:gd name="adj" fmla="val 12842"/>
            </a:avLst>
          </a:prstGeom>
          <a:solidFill>
            <a:schemeClr val="bg1"/>
          </a:solidFill>
          <a:ln w="15875">
            <a:solidFill>
              <a:srgbClr val="DD604B"/>
            </a:solidFill>
          </a:ln>
          <a:effectLst>
            <a:outerShdw dist="38100" dir="2700000" algn="tl" rotWithShape="0">
              <a:srgbClr val="DD604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판매 전략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6B7E7A2-4AC5-4F4E-B1F4-7373E34BC4EB}"/>
              </a:ext>
            </a:extLst>
          </p:cNvPr>
          <p:cNvGrpSpPr/>
          <p:nvPr/>
        </p:nvGrpSpPr>
        <p:grpSpPr>
          <a:xfrm>
            <a:off x="1582555" y="3479854"/>
            <a:ext cx="3669669" cy="834571"/>
            <a:chOff x="1582555" y="2036915"/>
            <a:chExt cx="9526899" cy="834571"/>
          </a:xfrm>
        </p:grpSpPr>
        <p:sp>
          <p:nvSpPr>
            <p:cNvPr id="37" name="순서도: 다른 페이지 연결선 47">
              <a:extLst>
                <a:ext uri="{FF2B5EF4-FFF2-40B4-BE49-F238E27FC236}">
                  <a16:creationId xmlns:a16="http://schemas.microsoft.com/office/drawing/2014/main" id="{D45CB5B7-B893-49E4-9EA9-F84203D8C967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순서도: 다른 페이지 연결선 47">
              <a:extLst>
                <a:ext uri="{FF2B5EF4-FFF2-40B4-BE49-F238E27FC236}">
                  <a16:creationId xmlns:a16="http://schemas.microsoft.com/office/drawing/2014/main" id="{F08D9422-13DF-4EB9-8F50-112C0F0D9DC3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ECA9C08-B776-492C-8114-80E79DD9DD87}"/>
              </a:ext>
            </a:extLst>
          </p:cNvPr>
          <p:cNvSpPr txBox="1"/>
          <p:nvPr/>
        </p:nvSpPr>
        <p:spPr>
          <a:xfrm>
            <a:off x="1766110" y="3623639"/>
            <a:ext cx="356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안전에 힘쓰는 기업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86B428-F0D1-4227-9486-A62A94C3B803}"/>
              </a:ext>
            </a:extLst>
          </p:cNvPr>
          <p:cNvGrpSpPr/>
          <p:nvPr/>
        </p:nvGrpSpPr>
        <p:grpSpPr>
          <a:xfrm>
            <a:off x="1582555" y="4786914"/>
            <a:ext cx="3669669" cy="834571"/>
            <a:chOff x="1582555" y="2036915"/>
            <a:chExt cx="9526899" cy="834571"/>
          </a:xfrm>
        </p:grpSpPr>
        <p:sp>
          <p:nvSpPr>
            <p:cNvPr id="42" name="순서도: 다른 페이지 연결선 47">
              <a:extLst>
                <a:ext uri="{FF2B5EF4-FFF2-40B4-BE49-F238E27FC236}">
                  <a16:creationId xmlns:a16="http://schemas.microsoft.com/office/drawing/2014/main" id="{B64B09CF-0849-45BB-BF31-D7D406513E65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순서도: 다른 페이지 연결선 47">
              <a:extLst>
                <a:ext uri="{FF2B5EF4-FFF2-40B4-BE49-F238E27FC236}">
                  <a16:creationId xmlns:a16="http://schemas.microsoft.com/office/drawing/2014/main" id="{918CB25C-A57D-4CDB-A6F3-0AC527DDFC2F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6EAAB3B-5AB2-4E08-8230-C616CBD1DFB2}"/>
              </a:ext>
            </a:extLst>
          </p:cNvPr>
          <p:cNvSpPr txBox="1"/>
          <p:nvPr/>
        </p:nvSpPr>
        <p:spPr>
          <a:xfrm>
            <a:off x="1766110" y="4930699"/>
            <a:ext cx="356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제품 광고 및 홍보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DEE6193-7620-483C-938E-BB884D85BB34}"/>
              </a:ext>
            </a:extLst>
          </p:cNvPr>
          <p:cNvGrpSpPr/>
          <p:nvPr/>
        </p:nvGrpSpPr>
        <p:grpSpPr>
          <a:xfrm>
            <a:off x="6997517" y="2172794"/>
            <a:ext cx="3669669" cy="834571"/>
            <a:chOff x="1582555" y="2036915"/>
            <a:chExt cx="9526899" cy="834571"/>
          </a:xfrm>
        </p:grpSpPr>
        <p:sp>
          <p:nvSpPr>
            <p:cNvPr id="58" name="순서도: 다른 페이지 연결선 47">
              <a:extLst>
                <a:ext uri="{FF2B5EF4-FFF2-40B4-BE49-F238E27FC236}">
                  <a16:creationId xmlns:a16="http://schemas.microsoft.com/office/drawing/2014/main" id="{40D15616-14B8-4663-B573-47C199117374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순서도: 다른 페이지 연결선 47">
              <a:extLst>
                <a:ext uri="{FF2B5EF4-FFF2-40B4-BE49-F238E27FC236}">
                  <a16:creationId xmlns:a16="http://schemas.microsoft.com/office/drawing/2014/main" id="{96DE92E0-7775-4B53-858C-3E01BA07194C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D8FF46B-6E33-4631-ABBA-4980E77BA2E9}"/>
              </a:ext>
            </a:extLst>
          </p:cNvPr>
          <p:cNvSpPr txBox="1"/>
          <p:nvPr/>
        </p:nvSpPr>
        <p:spPr>
          <a:xfrm>
            <a:off x="7181072" y="2316579"/>
            <a:ext cx="356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잠재 고객에게 신뢰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15EB413-F98B-4C82-88BD-5242E128F985}"/>
              </a:ext>
            </a:extLst>
          </p:cNvPr>
          <p:cNvGrpSpPr/>
          <p:nvPr/>
        </p:nvGrpSpPr>
        <p:grpSpPr>
          <a:xfrm>
            <a:off x="6997517" y="3479854"/>
            <a:ext cx="3669669" cy="834571"/>
            <a:chOff x="1582555" y="2036915"/>
            <a:chExt cx="9526899" cy="834571"/>
          </a:xfrm>
        </p:grpSpPr>
        <p:sp>
          <p:nvSpPr>
            <p:cNvPr id="62" name="순서도: 다른 페이지 연결선 47">
              <a:extLst>
                <a:ext uri="{FF2B5EF4-FFF2-40B4-BE49-F238E27FC236}">
                  <a16:creationId xmlns:a16="http://schemas.microsoft.com/office/drawing/2014/main" id="{C4EFE3BB-621E-4437-85C8-1E5225B00772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순서도: 다른 페이지 연결선 47">
              <a:extLst>
                <a:ext uri="{FF2B5EF4-FFF2-40B4-BE49-F238E27FC236}">
                  <a16:creationId xmlns:a16="http://schemas.microsoft.com/office/drawing/2014/main" id="{AE35B70A-BC5F-4D08-89B9-068AB8B5CDAC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F65F23A-F37A-4699-AF82-DE4712A52EEC}"/>
              </a:ext>
            </a:extLst>
          </p:cNvPr>
          <p:cNvSpPr txBox="1"/>
          <p:nvPr/>
        </p:nvSpPr>
        <p:spPr>
          <a:xfrm>
            <a:off x="7181072" y="3623639"/>
            <a:ext cx="356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제품 구현 과정 공개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C99A1D1-7543-4E54-9B63-41A11C2EF11F}"/>
              </a:ext>
            </a:extLst>
          </p:cNvPr>
          <p:cNvGrpSpPr/>
          <p:nvPr/>
        </p:nvGrpSpPr>
        <p:grpSpPr>
          <a:xfrm>
            <a:off x="6997517" y="4786914"/>
            <a:ext cx="3669669" cy="834571"/>
            <a:chOff x="1582555" y="2036915"/>
            <a:chExt cx="9526899" cy="834571"/>
          </a:xfrm>
        </p:grpSpPr>
        <p:sp>
          <p:nvSpPr>
            <p:cNvPr id="66" name="순서도: 다른 페이지 연결선 47">
              <a:extLst>
                <a:ext uri="{FF2B5EF4-FFF2-40B4-BE49-F238E27FC236}">
                  <a16:creationId xmlns:a16="http://schemas.microsoft.com/office/drawing/2014/main" id="{D3F4C561-1BE1-4305-A247-8E1749A8EA0D}"/>
                </a:ext>
              </a:extLst>
            </p:cNvPr>
            <p:cNvSpPr/>
            <p:nvPr/>
          </p:nvSpPr>
          <p:spPr>
            <a:xfrm rot="16200000">
              <a:off x="6018559" y="-2219408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FBEC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순서도: 다른 페이지 연결선 47">
              <a:extLst>
                <a:ext uri="{FF2B5EF4-FFF2-40B4-BE49-F238E27FC236}">
                  <a16:creationId xmlns:a16="http://schemas.microsoft.com/office/drawing/2014/main" id="{4E3CE602-FE07-4320-AA92-61771F232A22}"/>
                </a:ext>
              </a:extLst>
            </p:cNvPr>
            <p:cNvSpPr/>
            <p:nvPr/>
          </p:nvSpPr>
          <p:spPr>
            <a:xfrm rot="16200000">
              <a:off x="5924214" y="-2304744"/>
              <a:ext cx="749235" cy="943255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8000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8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9927 w 10000"/>
                <a:gd name="connsiteY2" fmla="*/ 9341 h 10000"/>
                <a:gd name="connsiteX3" fmla="*/ 5000 w 10000"/>
                <a:gd name="connsiteY3" fmla="*/ 10000 h 10000"/>
                <a:gd name="connsiteX4" fmla="*/ 0 w 10000"/>
                <a:gd name="connsiteY4" fmla="*/ 9364 h 10000"/>
                <a:gd name="connsiteX5" fmla="*/ 0 w 10000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9 h 10000"/>
                <a:gd name="connsiteX5" fmla="*/ 21 w 10021"/>
                <a:gd name="connsiteY5" fmla="*/ 0 h 10000"/>
                <a:gd name="connsiteX0" fmla="*/ 21 w 10021"/>
                <a:gd name="connsiteY0" fmla="*/ 0 h 10000"/>
                <a:gd name="connsiteX1" fmla="*/ 10021 w 10021"/>
                <a:gd name="connsiteY1" fmla="*/ 0 h 10000"/>
                <a:gd name="connsiteX2" fmla="*/ 9948 w 10021"/>
                <a:gd name="connsiteY2" fmla="*/ 9341 h 10000"/>
                <a:gd name="connsiteX3" fmla="*/ 5021 w 10021"/>
                <a:gd name="connsiteY3" fmla="*/ 10000 h 10000"/>
                <a:gd name="connsiteX4" fmla="*/ 0 w 10021"/>
                <a:gd name="connsiteY4" fmla="*/ 9342 h 10000"/>
                <a:gd name="connsiteX5" fmla="*/ 21 w 10021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21" h="10000">
                  <a:moveTo>
                    <a:pt x="21" y="0"/>
                  </a:moveTo>
                  <a:lnTo>
                    <a:pt x="10021" y="0"/>
                  </a:lnTo>
                  <a:cubicBezTo>
                    <a:pt x="9997" y="3114"/>
                    <a:pt x="9972" y="6227"/>
                    <a:pt x="9948" y="9341"/>
                  </a:cubicBezTo>
                  <a:lnTo>
                    <a:pt x="5021" y="10000"/>
                  </a:lnTo>
                  <a:lnTo>
                    <a:pt x="0" y="9342"/>
                  </a:lnTo>
                  <a:cubicBezTo>
                    <a:pt x="7" y="6226"/>
                    <a:pt x="14" y="3116"/>
                    <a:pt x="21" y="0"/>
                  </a:cubicBezTo>
                  <a:close/>
                </a:path>
              </a:pathLst>
            </a:custGeom>
            <a:solidFill>
              <a:srgbClr val="E89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923FE84-873F-4617-A691-22C659344B52}"/>
              </a:ext>
            </a:extLst>
          </p:cNvPr>
          <p:cNvSpPr txBox="1"/>
          <p:nvPr/>
        </p:nvSpPr>
        <p:spPr>
          <a:xfrm>
            <a:off x="7181072" y="4930699"/>
            <a:ext cx="356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안전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charset="-127"/>
                <a:ea typeface="KoPub돋움체 Bold" panose="00000800000000000000" charset="-127"/>
              </a:rPr>
              <a:t>보안 테스트</a:t>
            </a:r>
          </a:p>
        </p:txBody>
      </p:sp>
    </p:spTree>
    <p:extLst>
      <p:ext uri="{BB962C8B-B14F-4D97-AF65-F5344CB8AC3E}">
        <p14:creationId xmlns:p14="http://schemas.microsoft.com/office/powerpoint/2010/main" val="13410833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 animBg="1"/>
      <p:bldP spid="39" grpId="0"/>
      <p:bldP spid="52" grpId="0"/>
      <p:bldP spid="60" grpId="0"/>
      <p:bldP spid="64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4934D3B-865D-4A42-8EBC-A12477F9E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38538"/>
            <a:ext cx="3466433" cy="3466433"/>
          </a:xfrm>
          <a:prstGeom prst="rect">
            <a:avLst/>
          </a:prstGeom>
        </p:spPr>
      </p:pic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03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성장 전략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해외시장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D664F9-7860-4B5A-9403-7EE8A5BF1974}"/>
              </a:ext>
            </a:extLst>
          </p:cNvPr>
          <p:cNvGrpSpPr/>
          <p:nvPr/>
        </p:nvGrpSpPr>
        <p:grpSpPr>
          <a:xfrm>
            <a:off x="4470152" y="1753659"/>
            <a:ext cx="7032038" cy="1039336"/>
            <a:chOff x="4470152" y="1753659"/>
            <a:chExt cx="7032038" cy="103933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BAE4206-9278-4B09-8590-F365F9FC5A8E}"/>
                </a:ext>
              </a:extLst>
            </p:cNvPr>
            <p:cNvSpPr/>
            <p:nvPr/>
          </p:nvSpPr>
          <p:spPr>
            <a:xfrm>
              <a:off x="4470154" y="1753659"/>
              <a:ext cx="7032036" cy="1039336"/>
            </a:xfrm>
            <a:prstGeom prst="roundRect">
              <a:avLst>
                <a:gd name="adj" fmla="val 49248"/>
              </a:avLst>
            </a:prstGeom>
            <a:solidFill>
              <a:schemeClr val="bg1"/>
            </a:solidFill>
            <a:ln w="15875">
              <a:solidFill>
                <a:srgbClr val="DA006D"/>
              </a:solidFill>
            </a:ln>
            <a:effectLst>
              <a:outerShdw dist="38100" dir="2700000" algn="tl" rotWithShape="0">
                <a:srgbClr val="DA006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7099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	</a:t>
              </a:r>
              <a:r>
                <a:rPr lang="ko-KR" altLang="en-US" sz="2600" dirty="0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중국 시장으로 진출하는 것이 시발점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381A2C6-E838-43EB-ADD5-E3029968A911}"/>
                </a:ext>
              </a:extLst>
            </p:cNvPr>
            <p:cNvSpPr/>
            <p:nvPr/>
          </p:nvSpPr>
          <p:spPr>
            <a:xfrm>
              <a:off x="4470152" y="1753659"/>
              <a:ext cx="1031562" cy="1039336"/>
            </a:xfrm>
            <a:prstGeom prst="ellipse">
              <a:avLst/>
            </a:prstGeom>
            <a:solidFill>
              <a:srgbClr val="FFE7EE"/>
            </a:solidFill>
            <a:ln>
              <a:solidFill>
                <a:srgbClr val="DA00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4C2616-03B7-4D17-B2ED-7B4DE830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619" y="1875034"/>
              <a:ext cx="790627" cy="79658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3322A31-39E2-4822-8A44-1A5D7974E701}"/>
              </a:ext>
            </a:extLst>
          </p:cNvPr>
          <p:cNvGrpSpPr/>
          <p:nvPr/>
        </p:nvGrpSpPr>
        <p:grpSpPr>
          <a:xfrm>
            <a:off x="4470152" y="3053795"/>
            <a:ext cx="7032038" cy="1039336"/>
            <a:chOff x="4470152" y="3053795"/>
            <a:chExt cx="7032038" cy="103933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B14EC1D-0334-4027-9560-F60E72D0BA20}"/>
                </a:ext>
              </a:extLst>
            </p:cNvPr>
            <p:cNvSpPr/>
            <p:nvPr/>
          </p:nvSpPr>
          <p:spPr>
            <a:xfrm>
              <a:off x="4470154" y="3053795"/>
              <a:ext cx="7032036" cy="1039336"/>
            </a:xfrm>
            <a:prstGeom prst="roundRect">
              <a:avLst>
                <a:gd name="adj" fmla="val 49248"/>
              </a:avLst>
            </a:prstGeom>
            <a:solidFill>
              <a:schemeClr val="bg1"/>
            </a:solidFill>
            <a:ln w="15875">
              <a:solidFill>
                <a:srgbClr val="DA006D"/>
              </a:solidFill>
            </a:ln>
            <a:effectLst>
              <a:outerShdw dist="38100" dir="2700000" algn="tl" rotWithShape="0">
                <a:srgbClr val="DA006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7099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	</a:t>
              </a:r>
              <a:r>
                <a:rPr lang="ko-KR" altLang="en-US" sz="2600" dirty="0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세계 물동량 </a:t>
              </a:r>
              <a:r>
                <a:rPr lang="en-US" altLang="ko-KR" sz="2600" dirty="0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10</a:t>
              </a:r>
              <a:r>
                <a:rPr lang="ko-KR" altLang="en-US" sz="2600" dirty="0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위 내의 커다란 항만이 많음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AFB972C-97CE-4841-AE90-297A0ED55A65}"/>
                </a:ext>
              </a:extLst>
            </p:cNvPr>
            <p:cNvSpPr/>
            <p:nvPr/>
          </p:nvSpPr>
          <p:spPr>
            <a:xfrm>
              <a:off x="4470152" y="3053795"/>
              <a:ext cx="1031562" cy="1039336"/>
            </a:xfrm>
            <a:prstGeom prst="ellipse">
              <a:avLst/>
            </a:prstGeom>
            <a:solidFill>
              <a:srgbClr val="FFE7EE"/>
            </a:solidFill>
            <a:ln>
              <a:solidFill>
                <a:srgbClr val="DA00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84C531F-B573-4956-A060-0BCD2E51C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619" y="3175170"/>
              <a:ext cx="790627" cy="796585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8CECD0E-68D0-4B3B-8876-93DF12EA7731}"/>
              </a:ext>
            </a:extLst>
          </p:cNvPr>
          <p:cNvGrpSpPr/>
          <p:nvPr/>
        </p:nvGrpSpPr>
        <p:grpSpPr>
          <a:xfrm>
            <a:off x="4470152" y="4353931"/>
            <a:ext cx="7032038" cy="1039336"/>
            <a:chOff x="4470152" y="4353931"/>
            <a:chExt cx="7032038" cy="103933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6FA7F1E-0F20-4E36-A4C8-10D3EF8A43FB}"/>
                </a:ext>
              </a:extLst>
            </p:cNvPr>
            <p:cNvSpPr/>
            <p:nvPr/>
          </p:nvSpPr>
          <p:spPr>
            <a:xfrm>
              <a:off x="4470154" y="4353931"/>
              <a:ext cx="7032036" cy="1039336"/>
            </a:xfrm>
            <a:prstGeom prst="roundRect">
              <a:avLst>
                <a:gd name="adj" fmla="val 49248"/>
              </a:avLst>
            </a:prstGeom>
            <a:solidFill>
              <a:schemeClr val="bg1"/>
            </a:solidFill>
            <a:ln w="15875">
              <a:solidFill>
                <a:srgbClr val="DA006D"/>
              </a:solidFill>
            </a:ln>
            <a:effectLst>
              <a:outerShdw dist="38100" dir="2700000" algn="tl" rotWithShape="0">
                <a:srgbClr val="DA006D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7099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	</a:t>
              </a:r>
              <a:r>
                <a:rPr lang="ko-KR" altLang="en-US" sz="2600" dirty="0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칭다오항</a:t>
              </a:r>
              <a:r>
                <a:rPr lang="en-US" altLang="ko-KR" sz="2600" dirty="0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, </a:t>
              </a:r>
              <a:r>
                <a:rPr lang="ko-KR" altLang="en-US" sz="2600" dirty="0" err="1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닝보저우산항</a:t>
              </a:r>
              <a:r>
                <a:rPr lang="en-US" altLang="ko-KR" sz="2600" dirty="0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, </a:t>
              </a:r>
              <a:r>
                <a:rPr lang="ko-KR" altLang="en-US" sz="2600" dirty="0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상하이항을</a:t>
              </a:r>
              <a:endParaRPr lang="en-US" altLang="ko-KR" sz="2600" dirty="0">
                <a:solidFill>
                  <a:srgbClr val="9E004F"/>
                </a:solidFill>
                <a:latin typeface="KoPub돋움체 Bold" panose="00000800000000000000" charset="-127"/>
                <a:ea typeface="KoPub돋움체 Bold" panose="00000800000000000000" charset="-127"/>
              </a:endParaRPr>
            </a:p>
            <a:p>
              <a:pPr algn="ctr"/>
              <a:r>
                <a:rPr lang="ko-KR" altLang="en-US" sz="2600" dirty="0">
                  <a:solidFill>
                    <a:srgbClr val="9E004F"/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주 타겟층으로 설정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ABF44FD-54C0-4101-9BB5-1EB03D56218D}"/>
                </a:ext>
              </a:extLst>
            </p:cNvPr>
            <p:cNvSpPr/>
            <p:nvPr/>
          </p:nvSpPr>
          <p:spPr>
            <a:xfrm>
              <a:off x="4470152" y="4353931"/>
              <a:ext cx="1031562" cy="1039336"/>
            </a:xfrm>
            <a:prstGeom prst="ellipse">
              <a:avLst/>
            </a:prstGeom>
            <a:solidFill>
              <a:srgbClr val="FFE7EE"/>
            </a:solidFill>
            <a:ln>
              <a:solidFill>
                <a:srgbClr val="DA00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0B799EC-A840-4801-9D7B-3B5DA8193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619" y="4475306"/>
              <a:ext cx="790627" cy="79658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9D6C803-63DF-4693-83AA-DC5D25A82D98}"/>
              </a:ext>
            </a:extLst>
          </p:cNvPr>
          <p:cNvGrpSpPr/>
          <p:nvPr/>
        </p:nvGrpSpPr>
        <p:grpSpPr>
          <a:xfrm>
            <a:off x="1124615" y="1647969"/>
            <a:ext cx="2099848" cy="1623096"/>
            <a:chOff x="1124615" y="1647969"/>
            <a:chExt cx="2099848" cy="162309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22F4BDA-C628-42B0-920B-03B9578D2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615" y="1647969"/>
              <a:ext cx="2099848" cy="162309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A9E022-A3A8-48E3-8DF5-E07936BE523E}"/>
                </a:ext>
              </a:extLst>
            </p:cNvPr>
            <p:cNvSpPr txBox="1"/>
            <p:nvPr/>
          </p:nvSpPr>
          <p:spPr>
            <a:xfrm>
              <a:off x="1446106" y="1994318"/>
              <a:ext cx="13855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charset="-127"/>
                  <a:ea typeface="KoPub돋움체 Bold" panose="00000800000000000000" charset="-127"/>
                </a:rPr>
                <a:t>GO-O-RAE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4869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03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성장 전략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해외시장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31D55C-8CF2-483E-97FE-CAA1289D7A74}"/>
              </a:ext>
            </a:extLst>
          </p:cNvPr>
          <p:cNvSpPr/>
          <p:nvPr/>
        </p:nvSpPr>
        <p:spPr>
          <a:xfrm>
            <a:off x="802381" y="968873"/>
            <a:ext cx="10587237" cy="1925509"/>
          </a:xfrm>
          <a:prstGeom prst="roundRect">
            <a:avLst>
              <a:gd name="adj" fmla="val 10293"/>
            </a:avLst>
          </a:prstGeom>
          <a:solidFill>
            <a:srgbClr val="FBEC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C79D2D-D503-4DEB-8B57-430904971D93}"/>
              </a:ext>
            </a:extLst>
          </p:cNvPr>
          <p:cNvSpPr/>
          <p:nvPr/>
        </p:nvSpPr>
        <p:spPr>
          <a:xfrm>
            <a:off x="967357" y="816819"/>
            <a:ext cx="5373285" cy="613720"/>
          </a:xfrm>
          <a:prstGeom prst="roundRect">
            <a:avLst>
              <a:gd name="adj" fmla="val 49248"/>
            </a:avLst>
          </a:prstGeom>
          <a:solidFill>
            <a:schemeClr val="bg1"/>
          </a:solidFill>
          <a:ln w="15875">
            <a:solidFill>
              <a:srgbClr val="E68A7B"/>
            </a:solidFill>
          </a:ln>
          <a:effectLst>
            <a:outerShdw dist="38100" dir="2700000" algn="tl" rotWithShape="0">
              <a:srgbClr val="E68A7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D604B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GO-O-RAE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to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칭다오항 그룹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3C4A47-91BA-4777-85F9-3D5EAE218334}"/>
              </a:ext>
            </a:extLst>
          </p:cNvPr>
          <p:cNvSpPr txBox="1"/>
          <p:nvPr/>
        </p:nvSpPr>
        <p:spPr>
          <a:xfrm>
            <a:off x="967357" y="1558685"/>
            <a:ext cx="102821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	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→ 한국 제품에 대한 우호적인 반응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	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→ 인천항과 지리적 인접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	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→ 부산항과 현재 협력 관계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45A6A27-3811-4E5B-95E2-8E01F05AECF4}"/>
              </a:ext>
            </a:extLst>
          </p:cNvPr>
          <p:cNvSpPr/>
          <p:nvPr/>
        </p:nvSpPr>
        <p:spPr>
          <a:xfrm>
            <a:off x="1155032" y="1582593"/>
            <a:ext cx="1616742" cy="1128044"/>
          </a:xfrm>
          <a:prstGeom prst="roundRect">
            <a:avLst>
              <a:gd name="adj" fmla="val 28063"/>
            </a:avLst>
          </a:prstGeom>
          <a:solidFill>
            <a:srgbClr val="E47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칭다오항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C8F29D-2064-4D7B-B5BB-6825D70B4D72}"/>
              </a:ext>
            </a:extLst>
          </p:cNvPr>
          <p:cNvSpPr txBox="1"/>
          <p:nvPr/>
        </p:nvSpPr>
        <p:spPr>
          <a:xfrm>
            <a:off x="8933447" y="1992048"/>
            <a:ext cx="1979195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첫 타겟층</a:t>
            </a: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0FAD9FB2-B72A-4228-82C8-63DD961B0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241" y="1347716"/>
            <a:ext cx="1811884" cy="1811884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549B76A-516A-48A4-B41A-B4A0496E7B8F}"/>
              </a:ext>
            </a:extLst>
          </p:cNvPr>
          <p:cNvSpPr/>
          <p:nvPr/>
        </p:nvSpPr>
        <p:spPr>
          <a:xfrm>
            <a:off x="802381" y="3234216"/>
            <a:ext cx="10587237" cy="1317909"/>
          </a:xfrm>
          <a:prstGeom prst="roundRect">
            <a:avLst>
              <a:gd name="adj" fmla="val 10293"/>
            </a:avLst>
          </a:prstGeom>
          <a:solidFill>
            <a:srgbClr val="FBEC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BFFF506-40E6-4ABB-8F3C-AA18C22D1A4E}"/>
              </a:ext>
            </a:extLst>
          </p:cNvPr>
          <p:cNvSpPr/>
          <p:nvPr/>
        </p:nvSpPr>
        <p:spPr>
          <a:xfrm>
            <a:off x="967357" y="3082162"/>
            <a:ext cx="7012137" cy="613720"/>
          </a:xfrm>
          <a:prstGeom prst="roundRect">
            <a:avLst>
              <a:gd name="adj" fmla="val 49248"/>
            </a:avLst>
          </a:prstGeom>
          <a:solidFill>
            <a:schemeClr val="bg1"/>
          </a:solidFill>
          <a:ln w="15875">
            <a:solidFill>
              <a:srgbClr val="E68A7B"/>
            </a:solidFill>
          </a:ln>
          <a:effectLst>
            <a:outerShdw dist="38100" dir="2700000" algn="tl" rotWithShape="0">
              <a:srgbClr val="E68A7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D604B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GO-O-RAE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to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닝보저우산항주식유한공사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3998D6-25CD-4E2F-A6A6-AC5E3793AD47}"/>
              </a:ext>
            </a:extLst>
          </p:cNvPr>
          <p:cNvSpPr txBox="1"/>
          <p:nvPr/>
        </p:nvSpPr>
        <p:spPr>
          <a:xfrm>
            <a:off x="1530627" y="3900054"/>
            <a:ext cx="8565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	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→ 평택항과 협력하는 관계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4CB673A-0BD3-4644-9FA3-5925C3703FEA}"/>
              </a:ext>
            </a:extLst>
          </p:cNvPr>
          <p:cNvSpPr/>
          <p:nvPr/>
        </p:nvSpPr>
        <p:spPr>
          <a:xfrm>
            <a:off x="1155032" y="3847936"/>
            <a:ext cx="2204394" cy="565903"/>
          </a:xfrm>
          <a:prstGeom prst="roundRect">
            <a:avLst>
              <a:gd name="adj" fmla="val 28063"/>
            </a:avLst>
          </a:prstGeom>
          <a:solidFill>
            <a:srgbClr val="E47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닝보저우산항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36AE5DB-63A0-4C0F-AA80-6E4C8E051AEF}"/>
              </a:ext>
            </a:extLst>
          </p:cNvPr>
          <p:cNvSpPr/>
          <p:nvPr/>
        </p:nvSpPr>
        <p:spPr>
          <a:xfrm>
            <a:off x="802381" y="4891960"/>
            <a:ext cx="10587237" cy="1578665"/>
          </a:xfrm>
          <a:prstGeom prst="roundRect">
            <a:avLst>
              <a:gd name="adj" fmla="val 10293"/>
            </a:avLst>
          </a:prstGeom>
          <a:solidFill>
            <a:srgbClr val="FBECE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C53950A-8832-4623-B529-129D8E56F9E3}"/>
              </a:ext>
            </a:extLst>
          </p:cNvPr>
          <p:cNvSpPr/>
          <p:nvPr/>
        </p:nvSpPr>
        <p:spPr>
          <a:xfrm>
            <a:off x="967356" y="4739905"/>
            <a:ext cx="7012137" cy="613720"/>
          </a:xfrm>
          <a:prstGeom prst="roundRect">
            <a:avLst>
              <a:gd name="adj" fmla="val 49248"/>
            </a:avLst>
          </a:prstGeom>
          <a:solidFill>
            <a:schemeClr val="bg1"/>
          </a:solidFill>
          <a:ln w="15875">
            <a:solidFill>
              <a:srgbClr val="E68A7B"/>
            </a:solidFill>
          </a:ln>
          <a:effectLst>
            <a:outerShdw dist="38100" dir="2700000" algn="tl" rotWithShape="0">
              <a:srgbClr val="E68A7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D604B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GO-O-RAE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to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상하이국제항무집단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(SIPG)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564068-16EF-4254-9A74-4CAE550601C6}"/>
              </a:ext>
            </a:extLst>
          </p:cNvPr>
          <p:cNvSpPr txBox="1"/>
          <p:nvPr/>
        </p:nvSpPr>
        <p:spPr>
          <a:xfrm>
            <a:off x="967357" y="5481771"/>
            <a:ext cx="102821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	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→ 세계최대 컨테이너 취급항만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		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→ 가장 큰 시장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D5E6811-238B-4A77-970F-3312FAAABC49}"/>
              </a:ext>
            </a:extLst>
          </p:cNvPr>
          <p:cNvSpPr/>
          <p:nvPr/>
        </p:nvSpPr>
        <p:spPr>
          <a:xfrm>
            <a:off x="1155032" y="5505679"/>
            <a:ext cx="1616742" cy="807089"/>
          </a:xfrm>
          <a:prstGeom prst="roundRect">
            <a:avLst>
              <a:gd name="adj" fmla="val 28063"/>
            </a:avLst>
          </a:prstGeom>
          <a:solidFill>
            <a:srgbClr val="E47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상하이항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D948F8-2B5B-4904-BEA6-E322C154D851}"/>
              </a:ext>
            </a:extLst>
          </p:cNvPr>
          <p:cNvSpPr txBox="1"/>
          <p:nvPr/>
        </p:nvSpPr>
        <p:spPr>
          <a:xfrm>
            <a:off x="7466873" y="5760163"/>
            <a:ext cx="293314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가장 큰 수익 기대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0563A3-30EE-4C07-9EDC-38DCF1024AF9}"/>
              </a:ext>
            </a:extLst>
          </p:cNvPr>
          <p:cNvSpPr txBox="1"/>
          <p:nvPr/>
        </p:nvSpPr>
        <p:spPr>
          <a:xfrm>
            <a:off x="8809121" y="3869276"/>
            <a:ext cx="222784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charset="-127"/>
                <a:ea typeface="KoPub돋움체 Bold" panose="00000800000000000000" charset="-127"/>
              </a:rPr>
              <a:t>두 번째 시장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AE678C04-37C8-4429-9BF8-7FFF24B97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5479" y="5027556"/>
            <a:ext cx="1288295" cy="12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603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animBg="1"/>
      <p:bldP spid="27" grpId="0"/>
      <p:bldP spid="3" grpId="0" animBg="1"/>
      <p:bldP spid="30" grpId="0" animBg="1"/>
      <p:bldP spid="31" grpId="0" animBg="1"/>
      <p:bldP spid="32" grpId="0" animBg="1"/>
      <p:bldP spid="34" grpId="0"/>
      <p:bldP spid="35" grpId="0" animBg="1"/>
      <p:bldP spid="38" grpId="0" animBg="1"/>
      <p:bldP spid="39" grpId="0" animBg="1"/>
      <p:bldP spid="40" grpId="0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ED8AB3AA-194B-45A2-A2EA-425187987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64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90AD22-256C-4098-989E-6D5EE34FE381}"/>
              </a:ext>
            </a:extLst>
          </p:cNvPr>
          <p:cNvSpPr>
            <a:spLocks/>
          </p:cNvSpPr>
          <p:nvPr/>
        </p:nvSpPr>
        <p:spPr>
          <a:xfrm>
            <a:off x="0" y="0"/>
            <a:ext cx="5711050" cy="6858000"/>
          </a:xfrm>
          <a:prstGeom prst="rect">
            <a:avLst/>
          </a:prstGeom>
          <a:solidFill>
            <a:schemeClr val="bg1">
              <a:alpha val="9184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E90EDC-1BDB-4A32-9590-0CF4A0445559}"/>
              </a:ext>
            </a:extLst>
          </p:cNvPr>
          <p:cNvSpPr/>
          <p:nvPr/>
        </p:nvSpPr>
        <p:spPr>
          <a:xfrm>
            <a:off x="1079234" y="1323792"/>
            <a:ext cx="3553429" cy="76944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index</a:t>
            </a:r>
            <a:endParaRPr lang="ko-KR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ADC77E3-8945-4DA6-B05F-6D6556F0A28B}"/>
              </a:ext>
            </a:extLst>
          </p:cNvPr>
          <p:cNvSpPr>
            <a:spLocks/>
          </p:cNvSpPr>
          <p:nvPr/>
        </p:nvSpPr>
        <p:spPr>
          <a:xfrm>
            <a:off x="894655" y="2338156"/>
            <a:ext cx="4091684" cy="2470613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457200" indent="-457200" algn="l"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</a:pP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문제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인식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(Problem)</a:t>
            </a:r>
          </a:p>
          <a:p>
            <a:pPr marL="457200" indent="-457200" algn="l"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</a:pP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실현가능성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(Solution)</a:t>
            </a:r>
          </a:p>
          <a:p>
            <a:pPr marL="457200" indent="-457200" algn="l"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</a:pP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성장전략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(Scale-up)</a:t>
            </a:r>
          </a:p>
          <a:p>
            <a:pPr marL="457200" indent="-457200" algn="l"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lain"/>
            </a:pP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팀 구성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(Team)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5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9A5A8987-85AE-4E72-9665-6AF968681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64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246DC-A0D6-415E-97E6-28B025D21757}"/>
              </a:ext>
            </a:extLst>
          </p:cNvPr>
          <p:cNvSpPr>
            <a:spLocks/>
          </p:cNvSpPr>
          <p:nvPr/>
        </p:nvSpPr>
        <p:spPr>
          <a:xfrm>
            <a:off x="4454677" y="1871662"/>
            <a:ext cx="3209622" cy="3114676"/>
          </a:xfrm>
          <a:prstGeom prst="rect">
            <a:avLst/>
          </a:prstGeom>
          <a:solidFill>
            <a:schemeClr val="bg1"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ACC9DD-F383-4216-882F-DA382DD47EBF}"/>
              </a:ext>
            </a:extLst>
          </p:cNvPr>
          <p:cNvSpPr>
            <a:spLocks/>
          </p:cNvSpPr>
          <p:nvPr/>
        </p:nvSpPr>
        <p:spPr>
          <a:xfrm>
            <a:off x="4517035" y="2685589"/>
            <a:ext cx="3084906" cy="120032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 eaLnBrk="0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팀 구성</a:t>
            </a:r>
            <a:endParaRPr lang="en-US" altLang="ko-KR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9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04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팀 구성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FD4D1C-8EB7-4563-AAC5-049D10F03697}"/>
              </a:ext>
            </a:extLst>
          </p:cNvPr>
          <p:cNvGrpSpPr/>
          <p:nvPr/>
        </p:nvGrpSpPr>
        <p:grpSpPr>
          <a:xfrm>
            <a:off x="1000276" y="2141093"/>
            <a:ext cx="10322023" cy="4165706"/>
            <a:chOff x="1000276" y="1956435"/>
            <a:chExt cx="10322023" cy="416570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C73704-39F8-4355-BD23-4BD0C10FD34F}"/>
                </a:ext>
              </a:extLst>
            </p:cNvPr>
            <p:cNvSpPr/>
            <p:nvPr/>
          </p:nvSpPr>
          <p:spPr>
            <a:xfrm>
              <a:off x="6365700" y="3789192"/>
              <a:ext cx="2229620" cy="2332949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BE4120F-B970-4650-B82C-A100DE0EB675}"/>
                </a:ext>
              </a:extLst>
            </p:cNvPr>
            <p:cNvSpPr/>
            <p:nvPr/>
          </p:nvSpPr>
          <p:spPr>
            <a:xfrm>
              <a:off x="3652115" y="3789192"/>
              <a:ext cx="2229620" cy="2332949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E1BDBB4-2938-41CF-A9F0-0D8F1767F5A5}"/>
                </a:ext>
              </a:extLst>
            </p:cNvPr>
            <p:cNvSpPr/>
            <p:nvPr/>
          </p:nvSpPr>
          <p:spPr>
            <a:xfrm>
              <a:off x="1000276" y="3789192"/>
              <a:ext cx="2229620" cy="2332949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A9ECD12-9AA8-4596-B208-A4C8F18DC61A}"/>
                </a:ext>
              </a:extLst>
            </p:cNvPr>
            <p:cNvSpPr/>
            <p:nvPr/>
          </p:nvSpPr>
          <p:spPr>
            <a:xfrm>
              <a:off x="9092679" y="3789192"/>
              <a:ext cx="2229620" cy="2332949"/>
            </a:xfrm>
            <a:prstGeom prst="rect">
              <a:avLst/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EBA2E08-8F0D-41A9-A22B-A04A7EF69C61}"/>
                </a:ext>
              </a:extLst>
            </p:cNvPr>
            <p:cNvSpPr/>
            <p:nvPr/>
          </p:nvSpPr>
          <p:spPr>
            <a:xfrm>
              <a:off x="1000276" y="1956435"/>
              <a:ext cx="2229620" cy="4014953"/>
            </a:xfrm>
            <a:prstGeom prst="roundRect">
              <a:avLst>
                <a:gd name="adj" fmla="val 50000"/>
              </a:avLst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4F4A3BC3-B1DE-4FD1-987C-E608DF03114E}"/>
                </a:ext>
              </a:extLst>
            </p:cNvPr>
            <p:cNvSpPr/>
            <p:nvPr/>
          </p:nvSpPr>
          <p:spPr>
            <a:xfrm>
              <a:off x="6365700" y="1956435"/>
              <a:ext cx="2229620" cy="4014953"/>
            </a:xfrm>
            <a:prstGeom prst="roundRect">
              <a:avLst>
                <a:gd name="adj" fmla="val 50000"/>
              </a:avLst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32DB927-7AFA-4E64-9B89-36A60C5F73BA}"/>
                </a:ext>
              </a:extLst>
            </p:cNvPr>
            <p:cNvSpPr/>
            <p:nvPr/>
          </p:nvSpPr>
          <p:spPr>
            <a:xfrm>
              <a:off x="3652115" y="1956435"/>
              <a:ext cx="2229620" cy="4014953"/>
            </a:xfrm>
            <a:prstGeom prst="roundRect">
              <a:avLst>
                <a:gd name="adj" fmla="val 50000"/>
              </a:avLst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4B03B0E-37A7-4A26-A1A3-D7D0CD32FEC6}"/>
                </a:ext>
              </a:extLst>
            </p:cNvPr>
            <p:cNvSpPr/>
            <p:nvPr/>
          </p:nvSpPr>
          <p:spPr>
            <a:xfrm>
              <a:off x="9092679" y="1956435"/>
              <a:ext cx="2229620" cy="4014952"/>
            </a:xfrm>
            <a:prstGeom prst="roundRect">
              <a:avLst>
                <a:gd name="adj" fmla="val 50000"/>
              </a:avLst>
            </a:prstGeom>
            <a:solidFill>
              <a:srgbClr val="ECF3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157F9A4-E237-41F6-964A-CD6FF964B326}"/>
                </a:ext>
              </a:extLst>
            </p:cNvPr>
            <p:cNvSpPr/>
            <p:nvPr/>
          </p:nvSpPr>
          <p:spPr>
            <a:xfrm>
              <a:off x="9307489" y="2205898"/>
              <a:ext cx="1800000" cy="180000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D39102-26A4-492C-97A4-34252E524265}"/>
                </a:ext>
              </a:extLst>
            </p:cNvPr>
            <p:cNvSpPr/>
            <p:nvPr/>
          </p:nvSpPr>
          <p:spPr>
            <a:xfrm>
              <a:off x="6584974" y="2205898"/>
              <a:ext cx="1800000" cy="1800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193E30C-6E4B-45DD-A1F6-91AA72FB1045}"/>
                </a:ext>
              </a:extLst>
            </p:cNvPr>
            <p:cNvSpPr/>
            <p:nvPr/>
          </p:nvSpPr>
          <p:spPr>
            <a:xfrm>
              <a:off x="3866925" y="2205898"/>
              <a:ext cx="1800000" cy="180000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DD91A7B-1270-460B-BE05-B74F568CAAE8}"/>
                </a:ext>
              </a:extLst>
            </p:cNvPr>
            <p:cNvSpPr/>
            <p:nvPr/>
          </p:nvSpPr>
          <p:spPr>
            <a:xfrm>
              <a:off x="1215086" y="2205898"/>
              <a:ext cx="1800000" cy="180000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10DB116-0743-4F14-B14E-02BEE5835841}"/>
                </a:ext>
              </a:extLst>
            </p:cNvPr>
            <p:cNvSpPr/>
            <p:nvPr/>
          </p:nvSpPr>
          <p:spPr>
            <a:xfrm>
              <a:off x="1153341" y="3789192"/>
              <a:ext cx="1923492" cy="432000"/>
            </a:xfrm>
            <a:prstGeom prst="roundRect">
              <a:avLst>
                <a:gd name="adj" fmla="val 50000"/>
              </a:avLst>
            </a:prstGeom>
            <a:solidFill>
              <a:srgbClr val="5A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김민환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726630F-5231-4703-B00E-5074E0678CD4}"/>
                </a:ext>
              </a:extLst>
            </p:cNvPr>
            <p:cNvSpPr/>
            <p:nvPr/>
          </p:nvSpPr>
          <p:spPr>
            <a:xfrm>
              <a:off x="6518764" y="3789192"/>
              <a:ext cx="1923492" cy="432000"/>
            </a:xfrm>
            <a:prstGeom prst="roundRect">
              <a:avLst>
                <a:gd name="adj" fmla="val 50000"/>
              </a:avLst>
            </a:prstGeom>
            <a:solidFill>
              <a:srgbClr val="5A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김규나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55F5E92-DDE7-412E-BF92-DEB31C9D75C6}"/>
                </a:ext>
              </a:extLst>
            </p:cNvPr>
            <p:cNvSpPr/>
            <p:nvPr/>
          </p:nvSpPr>
          <p:spPr>
            <a:xfrm>
              <a:off x="9236813" y="3789192"/>
              <a:ext cx="1923492" cy="432000"/>
            </a:xfrm>
            <a:prstGeom prst="roundRect">
              <a:avLst>
                <a:gd name="adj" fmla="val 50000"/>
              </a:avLst>
            </a:prstGeom>
            <a:solidFill>
              <a:srgbClr val="5A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임기범</a:t>
              </a:r>
              <a:endPara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D5C9EBC-053B-41EF-84E1-04B01B74E96C}"/>
                </a:ext>
              </a:extLst>
            </p:cNvPr>
            <p:cNvSpPr/>
            <p:nvPr/>
          </p:nvSpPr>
          <p:spPr>
            <a:xfrm>
              <a:off x="3805179" y="3789192"/>
              <a:ext cx="1923492" cy="432000"/>
            </a:xfrm>
            <a:prstGeom prst="roundRect">
              <a:avLst>
                <a:gd name="adj" fmla="val 50000"/>
              </a:avLst>
            </a:prstGeom>
            <a:solidFill>
              <a:srgbClr val="5AB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이다희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3385E9-ADFE-4DD6-8908-CB2E23D89B68}"/>
                </a:ext>
              </a:extLst>
            </p:cNvPr>
            <p:cNvSpPr txBox="1"/>
            <p:nvPr/>
          </p:nvSpPr>
          <p:spPr>
            <a:xfrm>
              <a:off x="1153341" y="4520903"/>
              <a:ext cx="19234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대표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4CC43D-9F5C-4A42-9E40-85B002756DF9}"/>
                </a:ext>
              </a:extLst>
            </p:cNvPr>
            <p:cNvSpPr txBox="1"/>
            <p:nvPr/>
          </p:nvSpPr>
          <p:spPr>
            <a:xfrm>
              <a:off x="6527878" y="4520903"/>
              <a:ext cx="19234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팀원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16DC7F-CA83-46A2-8918-E6EFD6D189C5}"/>
                </a:ext>
              </a:extLst>
            </p:cNvPr>
            <p:cNvSpPr txBox="1"/>
            <p:nvPr/>
          </p:nvSpPr>
          <p:spPr>
            <a:xfrm>
              <a:off x="3805179" y="4520903"/>
              <a:ext cx="19234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팀원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9B4218-0564-44B7-AA24-D10CCC4CD79B}"/>
                </a:ext>
              </a:extLst>
            </p:cNvPr>
            <p:cNvSpPr txBox="1"/>
            <p:nvPr/>
          </p:nvSpPr>
          <p:spPr>
            <a:xfrm>
              <a:off x="9236813" y="4520903"/>
              <a:ext cx="19234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팀원</a:t>
              </a:r>
              <a:endPara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962138-9F3D-4F6E-9965-4ECF05A4D84E}"/>
                </a:ext>
              </a:extLst>
            </p:cNvPr>
            <p:cNvSpPr txBox="1"/>
            <p:nvPr/>
          </p:nvSpPr>
          <p:spPr>
            <a:xfrm>
              <a:off x="1153341" y="5051446"/>
              <a:ext cx="19234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경영 및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SW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기술개발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B045D4-815D-40D5-825B-4F6152292C5C}"/>
                </a:ext>
              </a:extLst>
            </p:cNvPr>
            <p:cNvSpPr txBox="1"/>
            <p:nvPr/>
          </p:nvSpPr>
          <p:spPr>
            <a:xfrm>
              <a:off x="6518764" y="5051446"/>
              <a:ext cx="19234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SW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기술개발 및 서기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7A968F-8369-4029-8779-736700FF3CC6}"/>
                </a:ext>
              </a:extLst>
            </p:cNvPr>
            <p:cNvSpPr txBox="1"/>
            <p:nvPr/>
          </p:nvSpPr>
          <p:spPr>
            <a:xfrm>
              <a:off x="3805179" y="5051446"/>
              <a:ext cx="19234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HW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기술개발 및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디자인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2F5428-27E7-4BFD-9E79-CB7147BF66CF}"/>
                </a:ext>
              </a:extLst>
            </p:cNvPr>
            <p:cNvSpPr txBox="1"/>
            <p:nvPr/>
          </p:nvSpPr>
          <p:spPr>
            <a:xfrm>
              <a:off x="9236813" y="5051446"/>
              <a:ext cx="192349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HW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기술개발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E5883796-470E-4D3E-BCF6-4F0DB78013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42" t="29644" r="29192" b="33722"/>
          <a:stretch/>
        </p:blipFill>
        <p:spPr>
          <a:xfrm>
            <a:off x="2511486" y="727520"/>
            <a:ext cx="2212555" cy="12888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ECCAC6D-E007-4E53-B351-1226457978EC}"/>
              </a:ext>
            </a:extLst>
          </p:cNvPr>
          <p:cNvSpPr txBox="1"/>
          <p:nvPr/>
        </p:nvSpPr>
        <p:spPr>
          <a:xfrm>
            <a:off x="4211765" y="1012055"/>
            <a:ext cx="5095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Team Member</a:t>
            </a:r>
          </a:p>
        </p:txBody>
      </p:sp>
    </p:spTree>
    <p:extLst>
      <p:ext uri="{BB962C8B-B14F-4D97-AF65-F5344CB8AC3E}">
        <p14:creationId xmlns:p14="http://schemas.microsoft.com/office/powerpoint/2010/main" val="3102687643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9A5A8987-85AE-4E72-9665-6AF968681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64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246DC-A0D6-415E-97E6-28B025D21757}"/>
              </a:ext>
            </a:extLst>
          </p:cNvPr>
          <p:cNvSpPr>
            <a:spLocks/>
          </p:cNvSpPr>
          <p:nvPr/>
        </p:nvSpPr>
        <p:spPr>
          <a:xfrm>
            <a:off x="0" y="1871662"/>
            <a:ext cx="12192000" cy="3114676"/>
          </a:xfrm>
          <a:prstGeom prst="rect">
            <a:avLst/>
          </a:prstGeom>
          <a:solidFill>
            <a:schemeClr val="bg1"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ACC9DD-F383-4216-882F-DA382DD47EBF}"/>
              </a:ext>
            </a:extLst>
          </p:cNvPr>
          <p:cNvSpPr>
            <a:spLocks/>
          </p:cNvSpPr>
          <p:nvPr/>
        </p:nvSpPr>
        <p:spPr>
          <a:xfrm>
            <a:off x="3005137" y="2875002"/>
            <a:ext cx="6181726" cy="110799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Thank you</a:t>
            </a:r>
            <a:endParaRPr lang="ko-KR" altLang="en-US" sz="6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42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9A5A8987-85AE-4E72-9665-6AF968681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64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246DC-A0D6-415E-97E6-28B025D21757}"/>
              </a:ext>
            </a:extLst>
          </p:cNvPr>
          <p:cNvSpPr>
            <a:spLocks/>
          </p:cNvSpPr>
          <p:nvPr/>
        </p:nvSpPr>
        <p:spPr>
          <a:xfrm>
            <a:off x="4454677" y="1871662"/>
            <a:ext cx="3209622" cy="3114676"/>
          </a:xfrm>
          <a:prstGeom prst="rect">
            <a:avLst/>
          </a:prstGeom>
          <a:solidFill>
            <a:schemeClr val="bg1"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ACC9DD-F383-4216-882F-DA382DD47EBF}"/>
              </a:ext>
            </a:extLst>
          </p:cNvPr>
          <p:cNvSpPr>
            <a:spLocks/>
          </p:cNvSpPr>
          <p:nvPr/>
        </p:nvSpPr>
        <p:spPr>
          <a:xfrm>
            <a:off x="4517035" y="2685589"/>
            <a:ext cx="3084906" cy="120032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 eaLnBrk="0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 인식</a:t>
            </a:r>
            <a:endParaRPr lang="en-US" altLang="ko-KR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0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01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문제인식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개발 동기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F690C4D-5C55-4880-AB46-0F28C86080E9}"/>
              </a:ext>
            </a:extLst>
          </p:cNvPr>
          <p:cNvSpPr/>
          <p:nvPr/>
        </p:nvSpPr>
        <p:spPr>
          <a:xfrm>
            <a:off x="703580" y="1217561"/>
            <a:ext cx="2915921" cy="1023224"/>
          </a:xfrm>
          <a:prstGeom prst="roundRect">
            <a:avLst>
              <a:gd name="adj" fmla="val 8289"/>
            </a:avLst>
          </a:prstGeom>
          <a:solidFill>
            <a:schemeClr val="bg1"/>
          </a:solidFill>
          <a:ln w="15875">
            <a:solidFill>
              <a:srgbClr val="7EC5D5"/>
            </a:solidFill>
          </a:ln>
          <a:effectLst>
            <a:outerShdw dist="38100" dir="2700000" algn="tl" rotWithShape="0">
              <a:srgbClr val="7EC5D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00206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항만 안전 사고 예방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8D2D9D-A5DF-4D36-8E8B-4C089746B830}"/>
              </a:ext>
            </a:extLst>
          </p:cNvPr>
          <p:cNvSpPr/>
          <p:nvPr/>
        </p:nvSpPr>
        <p:spPr>
          <a:xfrm>
            <a:off x="3991436" y="1217561"/>
            <a:ext cx="7446010" cy="1023224"/>
          </a:xfrm>
          <a:prstGeom prst="roundRect">
            <a:avLst>
              <a:gd name="adj" fmla="val 9220"/>
            </a:avLst>
          </a:prstGeom>
          <a:solidFill>
            <a:schemeClr val="bg1"/>
          </a:solidFill>
          <a:ln w="15875">
            <a:solidFill>
              <a:srgbClr val="7EC5D5"/>
            </a:solidFill>
          </a:ln>
          <a:effectLst>
            <a:outerShdw dist="38100" dir="2700000" algn="tl" rotWithShape="0">
              <a:srgbClr val="7EC5D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항만 안전 사고 예방에 대한 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뚜렷한 대응 방안 부족</a:t>
            </a:r>
            <a:endParaRPr lang="ko-KR" altLang="en-US" sz="3200" dirty="0">
              <a:solidFill>
                <a:schemeClr val="accent5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F5FC31A-C57D-4CE9-8661-662B0CCF2CE3}"/>
              </a:ext>
            </a:extLst>
          </p:cNvPr>
          <p:cNvSpPr/>
          <p:nvPr/>
        </p:nvSpPr>
        <p:spPr>
          <a:xfrm>
            <a:off x="703580" y="2773306"/>
            <a:ext cx="2915921" cy="1308214"/>
          </a:xfrm>
          <a:prstGeom prst="roundRect">
            <a:avLst>
              <a:gd name="adj" fmla="val 8289"/>
            </a:avLst>
          </a:prstGeom>
          <a:solidFill>
            <a:schemeClr val="bg1"/>
          </a:solidFill>
          <a:ln w="15875">
            <a:solidFill>
              <a:srgbClr val="AAE1BF"/>
            </a:solidFill>
          </a:ln>
          <a:effectLst>
            <a:outerShdw dist="38100" dir="2700000" algn="tl" rotWithShape="0">
              <a:srgbClr val="AAE1B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6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접목 분야 가능성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9AE8A2-BFFA-4CCE-9286-8D74C833922F}"/>
              </a:ext>
            </a:extLst>
          </p:cNvPr>
          <p:cNvSpPr/>
          <p:nvPr/>
        </p:nvSpPr>
        <p:spPr>
          <a:xfrm>
            <a:off x="3991436" y="2773306"/>
            <a:ext cx="7446010" cy="1308214"/>
          </a:xfrm>
          <a:prstGeom prst="roundRect">
            <a:avLst>
              <a:gd name="adj" fmla="val 9220"/>
            </a:avLst>
          </a:prstGeom>
          <a:solidFill>
            <a:schemeClr val="bg1"/>
          </a:solidFill>
          <a:ln w="15875">
            <a:solidFill>
              <a:srgbClr val="AAE1BF"/>
            </a:solidFill>
          </a:ln>
          <a:effectLst>
            <a:outerShdw dist="38100" dir="2700000" algn="tl" rotWithShape="0">
              <a:srgbClr val="AAE1B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직접 울산 항만 관리자와 인터뷰한 결과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rgbClr val="00B05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충분한</a:t>
            </a:r>
            <a:endParaRPr lang="en-US" altLang="ko-KR" sz="2800" dirty="0">
              <a:solidFill>
                <a:srgbClr val="00B05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00B05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당위성을 가지지 못함</a:t>
            </a:r>
            <a:r>
              <a:rPr lang="en-US" altLang="ko-KR" sz="2800" dirty="0">
                <a:solidFill>
                  <a:srgbClr val="00B05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800" dirty="0">
              <a:solidFill>
                <a:srgbClr val="00B05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993B6A3-6452-4690-9FB2-7F0F348EDDF2}"/>
              </a:ext>
            </a:extLst>
          </p:cNvPr>
          <p:cNvSpPr/>
          <p:nvPr/>
        </p:nvSpPr>
        <p:spPr>
          <a:xfrm>
            <a:off x="703580" y="4614041"/>
            <a:ext cx="2915921" cy="1593204"/>
          </a:xfrm>
          <a:prstGeom prst="roundRect">
            <a:avLst>
              <a:gd name="adj" fmla="val 8289"/>
            </a:avLst>
          </a:prstGeom>
          <a:solidFill>
            <a:schemeClr val="bg1"/>
          </a:solidFill>
          <a:ln w="15875">
            <a:solidFill>
              <a:srgbClr val="EED98E"/>
            </a:solidFill>
          </a:ln>
          <a:effectLst>
            <a:outerShdw dist="38100" dir="2700000" algn="tl" rotWithShape="0">
              <a:srgbClr val="EED98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4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앞선 프로젝트의 불완전성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B41720A-9441-47BC-8C19-080834B1AB6D}"/>
              </a:ext>
            </a:extLst>
          </p:cNvPr>
          <p:cNvSpPr/>
          <p:nvPr/>
        </p:nvSpPr>
        <p:spPr>
          <a:xfrm>
            <a:off x="3991436" y="4614041"/>
            <a:ext cx="7446010" cy="1593204"/>
          </a:xfrm>
          <a:prstGeom prst="roundRect">
            <a:avLst>
              <a:gd name="adj" fmla="val 9220"/>
            </a:avLst>
          </a:prstGeom>
          <a:solidFill>
            <a:schemeClr val="bg1"/>
          </a:solidFill>
          <a:ln w="15875">
            <a:solidFill>
              <a:srgbClr val="EED98E"/>
            </a:solidFill>
          </a:ln>
          <a:effectLst>
            <a:outerShdw dist="38100" dir="2700000" algn="tl" rotWithShape="0">
              <a:srgbClr val="EED98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과거에 모바일 기기를 이용한 알림 시스템을 운영한 사례가 있으나 지속적인 스마트폰 사용으로 인한 작업자 </a:t>
            </a:r>
            <a:r>
              <a:rPr lang="ko-KR" altLang="en-US" sz="2800" dirty="0">
                <a:solidFill>
                  <a:schemeClr val="accent4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부주의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</a:t>
            </a:r>
            <a:r>
              <a:rPr lang="ko-KR" altLang="en-US" sz="2800" dirty="0">
                <a:solidFill>
                  <a:schemeClr val="accent4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안전 사고 발생율이 증가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3639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2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01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문제인식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아이템의 목적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8D2D9D-A5DF-4D36-8E8B-4C089746B830}"/>
              </a:ext>
            </a:extLst>
          </p:cNvPr>
          <p:cNvSpPr/>
          <p:nvPr/>
        </p:nvSpPr>
        <p:spPr>
          <a:xfrm>
            <a:off x="709928" y="782589"/>
            <a:ext cx="10772144" cy="524925"/>
          </a:xfrm>
          <a:prstGeom prst="roundRect">
            <a:avLst>
              <a:gd name="adj" fmla="val 9220"/>
            </a:avLst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  <a:effectLst>
            <a:outerShdw dist="38100" dir="2700000" algn="tl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컨테이너로 인한 사고는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0(zero)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아님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6C75A0-D4D0-4F22-9664-98394243340F}"/>
              </a:ext>
            </a:extLst>
          </p:cNvPr>
          <p:cNvSpPr/>
          <p:nvPr/>
        </p:nvSpPr>
        <p:spPr>
          <a:xfrm>
            <a:off x="726438" y="2961173"/>
            <a:ext cx="3210637" cy="651948"/>
          </a:xfrm>
          <a:prstGeom prst="rect">
            <a:avLst/>
          </a:prstGeom>
          <a:solidFill>
            <a:srgbClr val="7E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컨테이너 부착 장치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BB4826-F1DB-47D5-B03B-C40949F63948}"/>
              </a:ext>
            </a:extLst>
          </p:cNvPr>
          <p:cNvSpPr/>
          <p:nvPr/>
        </p:nvSpPr>
        <p:spPr>
          <a:xfrm>
            <a:off x="726438" y="5123084"/>
            <a:ext cx="3210637" cy="1468216"/>
          </a:xfrm>
          <a:prstGeom prst="rect">
            <a:avLst/>
          </a:prstGeom>
          <a:solidFill>
            <a:srgbClr val="7E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컨테이너 위치 파악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및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추락 여부 확인</a:t>
            </a:r>
            <a:endParaRPr lang="en-US" altLang="ko-K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센서 데이터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통해 항만 작업 시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효율적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물류 처리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72ACA4-27AF-49C4-BEE9-C8C3314F5C3A}"/>
              </a:ext>
            </a:extLst>
          </p:cNvPr>
          <p:cNvSpPr/>
          <p:nvPr/>
        </p:nvSpPr>
        <p:spPr>
          <a:xfrm>
            <a:off x="726438" y="2960459"/>
            <a:ext cx="3210637" cy="3629481"/>
          </a:xfrm>
          <a:prstGeom prst="rect">
            <a:avLst/>
          </a:prstGeom>
          <a:noFill/>
          <a:ln>
            <a:solidFill>
              <a:srgbClr val="7EC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49CAF-7474-4201-8EA8-25FCA1E915E9}"/>
              </a:ext>
            </a:extLst>
          </p:cNvPr>
          <p:cNvSpPr/>
          <p:nvPr/>
        </p:nvSpPr>
        <p:spPr>
          <a:xfrm>
            <a:off x="8271435" y="2961173"/>
            <a:ext cx="3210637" cy="651948"/>
          </a:xfrm>
          <a:prstGeom prst="rect">
            <a:avLst/>
          </a:prstGeom>
          <a:solidFill>
            <a:srgbClr val="EAD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웨어러블 디바이스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6C68CE-AA7F-44BF-9A15-7B1769CC0A49}"/>
              </a:ext>
            </a:extLst>
          </p:cNvPr>
          <p:cNvSpPr/>
          <p:nvPr/>
        </p:nvSpPr>
        <p:spPr>
          <a:xfrm>
            <a:off x="8271435" y="5121724"/>
            <a:ext cx="3210637" cy="1468216"/>
          </a:xfrm>
          <a:prstGeom prst="rect">
            <a:avLst/>
          </a:prstGeom>
          <a:solidFill>
            <a:srgbClr val="EAD072"/>
          </a:solidFill>
          <a:ln>
            <a:solidFill>
              <a:srgbClr val="EED9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위험 상황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발생 시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외부 자극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통해 작업자에게 위험을 알려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사고 예방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50A873-1EBE-450E-B5E3-65647B2F2E5C}"/>
              </a:ext>
            </a:extLst>
          </p:cNvPr>
          <p:cNvSpPr/>
          <p:nvPr/>
        </p:nvSpPr>
        <p:spPr>
          <a:xfrm>
            <a:off x="8271435" y="2960459"/>
            <a:ext cx="3210637" cy="3635723"/>
          </a:xfrm>
          <a:prstGeom prst="rect">
            <a:avLst/>
          </a:prstGeom>
          <a:noFill/>
          <a:ln>
            <a:solidFill>
              <a:srgbClr val="EED9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7370F2-4BD5-402E-8C4E-D65F9EAFBEF7}"/>
              </a:ext>
            </a:extLst>
          </p:cNvPr>
          <p:cNvSpPr/>
          <p:nvPr/>
        </p:nvSpPr>
        <p:spPr>
          <a:xfrm>
            <a:off x="4628277" y="2960459"/>
            <a:ext cx="2972517" cy="569786"/>
          </a:xfrm>
          <a:prstGeom prst="rect">
            <a:avLst/>
          </a:prstGeom>
          <a:solidFill>
            <a:srgbClr val="90D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어플리케이션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4F65AE-ADA5-4186-9BED-DDD37A07AA31}"/>
              </a:ext>
            </a:extLst>
          </p:cNvPr>
          <p:cNvSpPr/>
          <p:nvPr/>
        </p:nvSpPr>
        <p:spPr>
          <a:xfrm>
            <a:off x="4628277" y="5121725"/>
            <a:ext cx="2972517" cy="1468216"/>
          </a:xfrm>
          <a:prstGeom prst="rect">
            <a:avLst/>
          </a:prstGeom>
          <a:solidFill>
            <a:srgbClr val="90D8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실시간으로 작업자가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작업자 반경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위치한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컨테이너 위치 및 이동경로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파악 가능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사고 발생 시 신속한 처리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4901DC-4BF9-4437-BDCC-392C60783752}"/>
              </a:ext>
            </a:extLst>
          </p:cNvPr>
          <p:cNvSpPr/>
          <p:nvPr/>
        </p:nvSpPr>
        <p:spPr>
          <a:xfrm>
            <a:off x="4628277" y="2960461"/>
            <a:ext cx="2972517" cy="3629481"/>
          </a:xfrm>
          <a:prstGeom prst="rect">
            <a:avLst/>
          </a:prstGeom>
          <a:noFill/>
          <a:ln>
            <a:solidFill>
              <a:srgbClr val="AAE1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0AA6D48-644C-4B6C-B7FC-21C301D8E9ED}"/>
              </a:ext>
            </a:extLst>
          </p:cNvPr>
          <p:cNvGrpSpPr/>
          <p:nvPr/>
        </p:nvGrpSpPr>
        <p:grpSpPr>
          <a:xfrm>
            <a:off x="1265985" y="3728438"/>
            <a:ext cx="2131542" cy="1204519"/>
            <a:chOff x="4305300" y="26330"/>
            <a:chExt cx="5825190" cy="330361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F940CC4-B3F8-4A85-98D5-9284BDF59FD6}"/>
                </a:ext>
              </a:extLst>
            </p:cNvPr>
            <p:cNvSpPr/>
            <p:nvPr/>
          </p:nvSpPr>
          <p:spPr>
            <a:xfrm>
              <a:off x="4305300" y="26330"/>
              <a:ext cx="5825190" cy="3303610"/>
            </a:xfrm>
            <a:prstGeom prst="roundRect">
              <a:avLst>
                <a:gd name="adj" fmla="val 8346"/>
              </a:avLst>
            </a:prstGeom>
            <a:solidFill>
              <a:srgbClr val="A0D4E0"/>
            </a:solidFill>
            <a:ln>
              <a:solidFill>
                <a:srgbClr val="4EAFC6"/>
              </a:solidFill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아두이노</a:t>
              </a:r>
              <a:endPara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6A80B95-270D-4CFA-9DA9-1732FE987EAA}"/>
                </a:ext>
              </a:extLst>
            </p:cNvPr>
            <p:cNvSpPr/>
            <p:nvPr/>
          </p:nvSpPr>
          <p:spPr>
            <a:xfrm>
              <a:off x="4671440" y="343577"/>
              <a:ext cx="1657205" cy="936000"/>
            </a:xfrm>
            <a:prstGeom prst="roundRect">
              <a:avLst>
                <a:gd name="adj" fmla="val 10863"/>
              </a:avLst>
            </a:prstGeom>
            <a:solidFill>
              <a:srgbClr val="E9998B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Wi-Fi </a:t>
              </a:r>
              <a:r>
                <a:rPr lang="ko-KR" altLang="en-US" sz="9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모듈</a:t>
              </a:r>
              <a:endParaRPr lang="en-US" altLang="ko-KR" sz="9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197EB73-F801-45B1-83DF-BDFBDB4E7002}"/>
                </a:ext>
              </a:extLst>
            </p:cNvPr>
            <p:cNvSpPr/>
            <p:nvPr/>
          </p:nvSpPr>
          <p:spPr>
            <a:xfrm>
              <a:off x="8113475" y="343577"/>
              <a:ext cx="1657205" cy="936000"/>
            </a:xfrm>
            <a:prstGeom prst="roundRect">
              <a:avLst>
                <a:gd name="adj" fmla="val 10863"/>
              </a:avLst>
            </a:prstGeom>
            <a:solidFill>
              <a:srgbClr val="EED98E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가속도 센서</a:t>
              </a:r>
              <a:endParaRPr lang="en-US" altLang="ko-KR" sz="9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1D24D09-62D5-4E23-9156-3FC1FD24E949}"/>
                </a:ext>
              </a:extLst>
            </p:cNvPr>
            <p:cNvSpPr/>
            <p:nvPr/>
          </p:nvSpPr>
          <p:spPr>
            <a:xfrm>
              <a:off x="4671440" y="2027258"/>
              <a:ext cx="1657205" cy="936000"/>
            </a:xfrm>
            <a:prstGeom prst="roundRect">
              <a:avLst>
                <a:gd name="adj" fmla="val 10863"/>
              </a:avLst>
            </a:prstGeom>
            <a:solidFill>
              <a:srgbClr val="8C8C8C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배터리</a:t>
              </a:r>
              <a:endParaRPr lang="en-US" altLang="ko-KR" sz="9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C02031C-8111-4689-81BC-3B719659EDDA}"/>
                </a:ext>
              </a:extLst>
            </p:cNvPr>
            <p:cNvSpPr/>
            <p:nvPr/>
          </p:nvSpPr>
          <p:spPr>
            <a:xfrm>
              <a:off x="8113475" y="2027258"/>
              <a:ext cx="1657205" cy="936000"/>
            </a:xfrm>
            <a:prstGeom prst="roundRect">
              <a:avLst>
                <a:gd name="adj" fmla="val 10863"/>
              </a:avLst>
            </a:prstGeom>
            <a:solidFill>
              <a:srgbClr val="71CD94"/>
            </a:solidFill>
            <a:ln>
              <a:noFill/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GPS </a:t>
              </a:r>
              <a:r>
                <a:rPr lang="ko-KR" altLang="en-US" sz="9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모듈</a:t>
              </a:r>
              <a:endParaRPr lang="en-US" altLang="ko-KR" sz="9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469D2D7-124F-4E53-8474-D4A2A5C9B754}"/>
              </a:ext>
            </a:extLst>
          </p:cNvPr>
          <p:cNvGrpSpPr/>
          <p:nvPr/>
        </p:nvGrpSpPr>
        <p:grpSpPr>
          <a:xfrm>
            <a:off x="8827491" y="3679551"/>
            <a:ext cx="2098524" cy="1694210"/>
            <a:chOff x="452912" y="1519562"/>
            <a:chExt cx="4704828" cy="3812023"/>
          </a:xfrm>
        </p:grpSpPr>
        <p:sp>
          <p:nvSpPr>
            <p:cNvPr id="35" name="원호 34">
              <a:extLst>
                <a:ext uri="{FF2B5EF4-FFF2-40B4-BE49-F238E27FC236}">
                  <a16:creationId xmlns:a16="http://schemas.microsoft.com/office/drawing/2014/main" id="{CA8727EE-B09A-43C4-B902-9359B94E1E61}"/>
                </a:ext>
              </a:extLst>
            </p:cNvPr>
            <p:cNvSpPr/>
            <p:nvPr/>
          </p:nvSpPr>
          <p:spPr>
            <a:xfrm rot="18900000">
              <a:off x="1001695" y="1733167"/>
              <a:ext cx="3598418" cy="3598418"/>
            </a:xfrm>
            <a:prstGeom prst="arc">
              <a:avLst>
                <a:gd name="adj1" fmla="val 14436119"/>
                <a:gd name="adj2" fmla="val 1784143"/>
              </a:avLst>
            </a:prstGeom>
            <a:ln w="1143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982D40A-62F2-4D22-82FC-53164B758E3B}"/>
                </a:ext>
              </a:extLst>
            </p:cNvPr>
            <p:cNvGrpSpPr/>
            <p:nvPr/>
          </p:nvGrpSpPr>
          <p:grpSpPr>
            <a:xfrm>
              <a:off x="452912" y="1519562"/>
              <a:ext cx="4704828" cy="2703389"/>
              <a:chOff x="452912" y="1519562"/>
              <a:chExt cx="4704828" cy="270338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6D35E78-DE3D-4CBC-9C47-F4C4C57DA3C3}"/>
                  </a:ext>
                </a:extLst>
              </p:cNvPr>
              <p:cNvSpPr txBox="1"/>
              <p:nvPr/>
            </p:nvSpPr>
            <p:spPr>
              <a:xfrm>
                <a:off x="2315529" y="1519562"/>
                <a:ext cx="1010892" cy="45400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 err="1">
                    <a:solidFill>
                      <a:schemeClr val="lt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스트랩</a:t>
                </a:r>
                <a:endParaRPr lang="ko-KR" altLang="en-US" sz="800" dirty="0">
                  <a:solidFill>
                    <a:schemeClr val="lt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833A7632-FC0C-4FC4-8E70-9782A39F2A2F}"/>
                  </a:ext>
                </a:extLst>
              </p:cNvPr>
              <p:cNvSpPr/>
              <p:nvPr/>
            </p:nvSpPr>
            <p:spPr>
              <a:xfrm>
                <a:off x="452912" y="2714645"/>
                <a:ext cx="1308683" cy="729280"/>
              </a:xfrm>
              <a:prstGeom prst="roundRect">
                <a:avLst/>
              </a:prstGeom>
              <a:solidFill>
                <a:srgbClr val="AAE1BF"/>
              </a:solidFill>
              <a:ln>
                <a:solidFill>
                  <a:srgbClr val="49BF7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진동장치</a:t>
                </a:r>
                <a:endParaRPr lang="en-US" altLang="ko-KR" sz="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BED1904F-9BCF-4896-9AD9-9D337A1C7C75}"/>
                  </a:ext>
                </a:extLst>
              </p:cNvPr>
              <p:cNvSpPr/>
              <p:nvPr/>
            </p:nvSpPr>
            <p:spPr>
              <a:xfrm>
                <a:off x="452912" y="3493671"/>
                <a:ext cx="1308683" cy="729280"/>
              </a:xfrm>
              <a:prstGeom prst="roundRect">
                <a:avLst/>
              </a:prstGeom>
              <a:solidFill>
                <a:srgbClr val="7EC5D5"/>
              </a:solidFill>
              <a:ln>
                <a:solidFill>
                  <a:srgbClr val="4EAFC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Bluetooth </a:t>
                </a:r>
                <a:r>
                  <a:rPr lang="ko-KR" altLang="en-US" sz="7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모듈</a:t>
                </a:r>
                <a:endParaRPr lang="en-US" altLang="ko-KR" sz="7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AA2967E-8AA9-4014-97C8-3CD13BCC5E0C}"/>
                  </a:ext>
                </a:extLst>
              </p:cNvPr>
              <p:cNvSpPr/>
              <p:nvPr/>
            </p:nvSpPr>
            <p:spPr>
              <a:xfrm>
                <a:off x="3849057" y="2714645"/>
                <a:ext cx="1308683" cy="729280"/>
              </a:xfrm>
              <a:prstGeom prst="roundRect">
                <a:avLst/>
              </a:prstGeom>
              <a:solidFill>
                <a:srgbClr val="AAE1BF"/>
              </a:solidFill>
              <a:ln>
                <a:solidFill>
                  <a:srgbClr val="49BF7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진동장치</a:t>
                </a:r>
                <a:endParaRPr lang="en-US" altLang="ko-KR" sz="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2A4BF0C-1088-4E1C-94F7-1700B8CD33E0}"/>
                  </a:ext>
                </a:extLst>
              </p:cNvPr>
              <p:cNvSpPr/>
              <p:nvPr/>
            </p:nvSpPr>
            <p:spPr>
              <a:xfrm>
                <a:off x="3849057" y="3493671"/>
                <a:ext cx="1308683" cy="729280"/>
              </a:xfrm>
              <a:prstGeom prst="roundRect">
                <a:avLst/>
              </a:prstGeom>
              <a:solidFill>
                <a:srgbClr val="EED98E"/>
              </a:solidFill>
              <a:ln>
                <a:solidFill>
                  <a:srgbClr val="E2BF3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배터리</a:t>
                </a:r>
                <a:endParaRPr lang="en-US" altLang="ko-KR" sz="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21E93A-C043-4EE3-96E7-9854DE333278}"/>
              </a:ext>
            </a:extLst>
          </p:cNvPr>
          <p:cNvGrpSpPr/>
          <p:nvPr/>
        </p:nvGrpSpPr>
        <p:grpSpPr>
          <a:xfrm>
            <a:off x="6366899" y="3606445"/>
            <a:ext cx="682578" cy="1412412"/>
            <a:chOff x="2777060" y="115010"/>
            <a:chExt cx="3151219" cy="654406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7F821FD-1B6B-444A-A363-E15F422FE5B3}"/>
                </a:ext>
              </a:extLst>
            </p:cNvPr>
            <p:cNvGrpSpPr/>
            <p:nvPr/>
          </p:nvGrpSpPr>
          <p:grpSpPr>
            <a:xfrm>
              <a:off x="2777060" y="115010"/>
              <a:ext cx="3151219" cy="6544062"/>
              <a:chOff x="2777060" y="115010"/>
              <a:chExt cx="3151219" cy="654406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22C8D19-5963-43AE-B484-1FCA7E60B9A5}"/>
                  </a:ext>
                </a:extLst>
              </p:cNvPr>
              <p:cNvSpPr/>
              <p:nvPr/>
            </p:nvSpPr>
            <p:spPr>
              <a:xfrm>
                <a:off x="3084572" y="1129103"/>
                <a:ext cx="2601949" cy="4500000"/>
              </a:xfrm>
              <a:prstGeom prst="rect">
                <a:avLst/>
              </a:prstGeom>
              <a:solidFill>
                <a:srgbClr val="AAD3DF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A3C9E952-4283-49EB-8462-AB7D3AC01EF0}"/>
                  </a:ext>
                </a:extLst>
              </p:cNvPr>
              <p:cNvSpPr/>
              <p:nvPr/>
            </p:nvSpPr>
            <p:spPr>
              <a:xfrm>
                <a:off x="3108512" y="1136724"/>
                <a:ext cx="2516400" cy="4492800"/>
              </a:xfrm>
              <a:custGeom>
                <a:avLst/>
                <a:gdLst>
                  <a:gd name="connsiteX0" fmla="*/ 0 w 2510971"/>
                  <a:gd name="connsiteY0" fmla="*/ 0 h 4426857"/>
                  <a:gd name="connsiteX1" fmla="*/ 333828 w 2510971"/>
                  <a:gd name="connsiteY1" fmla="*/ 0 h 4426857"/>
                  <a:gd name="connsiteX2" fmla="*/ 2510971 w 2510971"/>
                  <a:gd name="connsiteY2" fmla="*/ 1074057 h 4426857"/>
                  <a:gd name="connsiteX3" fmla="*/ 2510971 w 2510971"/>
                  <a:gd name="connsiteY3" fmla="*/ 4426857 h 4426857"/>
                  <a:gd name="connsiteX4" fmla="*/ 0 w 2510971"/>
                  <a:gd name="connsiteY4" fmla="*/ 4426857 h 4426857"/>
                  <a:gd name="connsiteX5" fmla="*/ 0 w 2510971"/>
                  <a:gd name="connsiteY5" fmla="*/ 0 h 442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10971" h="4426857">
                    <a:moveTo>
                      <a:pt x="0" y="0"/>
                    </a:moveTo>
                    <a:lnTo>
                      <a:pt x="333828" y="0"/>
                    </a:lnTo>
                    <a:lnTo>
                      <a:pt x="2510971" y="1074057"/>
                    </a:lnTo>
                    <a:lnTo>
                      <a:pt x="2510971" y="4426857"/>
                    </a:lnTo>
                    <a:lnTo>
                      <a:pt x="0" y="442685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BD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C2011F6E-2322-499C-9001-32E0A6AB8683}"/>
                  </a:ext>
                </a:extLst>
              </p:cNvPr>
              <p:cNvSpPr/>
              <p:nvPr/>
            </p:nvSpPr>
            <p:spPr>
              <a:xfrm>
                <a:off x="3225000" y="3162933"/>
                <a:ext cx="720000" cy="324000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FF3616E-D8C3-4642-9B81-25991E457AA8}"/>
                  </a:ext>
                </a:extLst>
              </p:cNvPr>
              <p:cNvSpPr/>
              <p:nvPr/>
            </p:nvSpPr>
            <p:spPr>
              <a:xfrm>
                <a:off x="3225000" y="3511111"/>
                <a:ext cx="720000" cy="324000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D0E9DF-6120-4ACA-B7B9-D8306973EFB1}"/>
                  </a:ext>
                </a:extLst>
              </p:cNvPr>
              <p:cNvSpPr/>
              <p:nvPr/>
            </p:nvSpPr>
            <p:spPr>
              <a:xfrm>
                <a:off x="3225000" y="3868813"/>
                <a:ext cx="720000" cy="324000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8A65D38-ACD9-48D7-81A9-173545DCE45F}"/>
                  </a:ext>
                </a:extLst>
              </p:cNvPr>
              <p:cNvSpPr/>
              <p:nvPr/>
            </p:nvSpPr>
            <p:spPr>
              <a:xfrm>
                <a:off x="3225000" y="4217189"/>
                <a:ext cx="720000" cy="324000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9CDF1B4-D70F-4168-9E55-A3C20EEFAF57}"/>
                  </a:ext>
                </a:extLst>
              </p:cNvPr>
              <p:cNvSpPr/>
              <p:nvPr/>
            </p:nvSpPr>
            <p:spPr>
              <a:xfrm>
                <a:off x="3224999" y="4855529"/>
                <a:ext cx="324000" cy="575377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3E0994-C625-4B5B-ADFA-62FBCD1A10AC}"/>
                  </a:ext>
                </a:extLst>
              </p:cNvPr>
              <p:cNvSpPr/>
              <p:nvPr/>
            </p:nvSpPr>
            <p:spPr>
              <a:xfrm>
                <a:off x="3577706" y="4746906"/>
                <a:ext cx="324000" cy="684000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48E705A-6869-44F9-8EFB-59C3C63347F8}"/>
                  </a:ext>
                </a:extLst>
              </p:cNvPr>
              <p:cNvSpPr/>
              <p:nvPr/>
            </p:nvSpPr>
            <p:spPr>
              <a:xfrm>
                <a:off x="3930413" y="4746906"/>
                <a:ext cx="324000" cy="684000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83EAF6C-9715-48DE-BB16-1B73FE444E9A}"/>
                  </a:ext>
                </a:extLst>
              </p:cNvPr>
              <p:cNvSpPr/>
              <p:nvPr/>
            </p:nvSpPr>
            <p:spPr>
              <a:xfrm>
                <a:off x="4320450" y="4746906"/>
                <a:ext cx="324000" cy="684000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16BF811-FB9D-4603-A8A2-F4D5368B0040}"/>
                  </a:ext>
                </a:extLst>
              </p:cNvPr>
              <p:cNvSpPr/>
              <p:nvPr/>
            </p:nvSpPr>
            <p:spPr>
              <a:xfrm>
                <a:off x="4669701" y="4746906"/>
                <a:ext cx="324000" cy="684000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173510B-BA9B-4FA2-A180-F0F03D674523}"/>
                  </a:ext>
                </a:extLst>
              </p:cNvPr>
              <p:cNvSpPr/>
              <p:nvPr/>
            </p:nvSpPr>
            <p:spPr>
              <a:xfrm>
                <a:off x="4819654" y="4134576"/>
                <a:ext cx="126000" cy="126000"/>
              </a:xfrm>
              <a:prstGeom prst="ellipse">
                <a:avLst/>
              </a:prstGeom>
              <a:solidFill>
                <a:srgbClr val="ED826D"/>
              </a:solidFill>
              <a:ln>
                <a:solidFill>
                  <a:srgbClr val="E964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89634A0-AF52-430D-8B07-39E963889594}"/>
                  </a:ext>
                </a:extLst>
              </p:cNvPr>
              <p:cNvSpPr txBox="1"/>
              <p:nvPr/>
            </p:nvSpPr>
            <p:spPr>
              <a:xfrm>
                <a:off x="4579526" y="3904770"/>
                <a:ext cx="1218486" cy="576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" dirty="0">
                    <a:solidFill>
                      <a:srgbClr val="E9644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내 위치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F11C462-B5E6-445C-9B4C-C87BCDEBA376}"/>
                  </a:ext>
                </a:extLst>
              </p:cNvPr>
              <p:cNvSpPr/>
              <p:nvPr/>
            </p:nvSpPr>
            <p:spPr>
              <a:xfrm>
                <a:off x="5245736" y="2713191"/>
                <a:ext cx="126000" cy="126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76D410F-67CA-47DC-B0FA-BB0F0F875D1A}"/>
                  </a:ext>
                </a:extLst>
              </p:cNvPr>
              <p:cNvSpPr/>
              <p:nvPr/>
            </p:nvSpPr>
            <p:spPr>
              <a:xfrm>
                <a:off x="3905327" y="2930174"/>
                <a:ext cx="126000" cy="126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35BA5A-24C9-434E-8A53-FEECC6476F01}"/>
                  </a:ext>
                </a:extLst>
              </p:cNvPr>
              <p:cNvSpPr txBox="1"/>
              <p:nvPr/>
            </p:nvSpPr>
            <p:spPr>
              <a:xfrm>
                <a:off x="3377863" y="2462462"/>
                <a:ext cx="1180921" cy="576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이다희</a:t>
                </a: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97DA5D30-2346-4125-8051-1D878EF47F43}"/>
                  </a:ext>
                </a:extLst>
              </p:cNvPr>
              <p:cNvSpPr/>
              <p:nvPr/>
            </p:nvSpPr>
            <p:spPr>
              <a:xfrm>
                <a:off x="3485861" y="2226809"/>
                <a:ext cx="126000" cy="126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E59D1D0-974F-46DB-95C4-2DE0E407C530}"/>
                  </a:ext>
                </a:extLst>
              </p:cNvPr>
              <p:cNvSpPr txBox="1"/>
              <p:nvPr/>
            </p:nvSpPr>
            <p:spPr>
              <a:xfrm>
                <a:off x="2965235" y="1753952"/>
                <a:ext cx="1180921" cy="576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김규나</a:t>
                </a:r>
              </a:p>
            </p:txBody>
          </p:sp>
          <p:sp>
            <p:nvSpPr>
              <p:cNvPr id="64" name="현 63">
                <a:extLst>
                  <a:ext uri="{FF2B5EF4-FFF2-40B4-BE49-F238E27FC236}">
                    <a16:creationId xmlns:a16="http://schemas.microsoft.com/office/drawing/2014/main" id="{1CC33E7B-DE0A-4542-8C5A-2A71025B8966}"/>
                  </a:ext>
                </a:extLst>
              </p:cNvPr>
              <p:cNvSpPr/>
              <p:nvPr/>
            </p:nvSpPr>
            <p:spPr>
              <a:xfrm rot="4342362">
                <a:off x="5126879" y="4350953"/>
                <a:ext cx="123826" cy="122503"/>
              </a:xfrm>
              <a:prstGeom prst="chord">
                <a:avLst/>
              </a:prstGeom>
              <a:solidFill>
                <a:srgbClr val="F7FABF"/>
              </a:solidFill>
              <a:ln w="6350">
                <a:solidFill>
                  <a:srgbClr val="B3B4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F2AE820-F55D-4454-91F4-A09AAFD3DCF3}"/>
                  </a:ext>
                </a:extLst>
              </p:cNvPr>
              <p:cNvSpPr/>
              <p:nvPr/>
            </p:nvSpPr>
            <p:spPr>
              <a:xfrm rot="5400000">
                <a:off x="4576382" y="4954133"/>
                <a:ext cx="1223940" cy="126000"/>
              </a:xfrm>
              <a:prstGeom prst="rect">
                <a:avLst/>
              </a:prstGeom>
              <a:solidFill>
                <a:srgbClr val="F7FA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8BF3DA3C-D952-4F73-A5C9-51462A1E80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1352" y="4475405"/>
                <a:ext cx="1" cy="1154119"/>
              </a:xfrm>
              <a:prstGeom prst="line">
                <a:avLst/>
              </a:prstGeom>
              <a:ln>
                <a:solidFill>
                  <a:srgbClr val="B3B4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A4C8E37-86E1-480F-9CCD-F15DAEFD08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5352" y="4392776"/>
                <a:ext cx="1" cy="1236748"/>
              </a:xfrm>
              <a:prstGeom prst="line">
                <a:avLst/>
              </a:prstGeom>
              <a:ln>
                <a:solidFill>
                  <a:srgbClr val="B3B4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6E31FB31-EFC1-453F-B1A2-20BF7813CA71}"/>
                  </a:ext>
                </a:extLst>
              </p:cNvPr>
              <p:cNvSpPr/>
              <p:nvPr/>
            </p:nvSpPr>
            <p:spPr>
              <a:xfrm>
                <a:off x="5185782" y="4349405"/>
                <a:ext cx="583462" cy="126000"/>
              </a:xfrm>
              <a:prstGeom prst="rect">
                <a:avLst/>
              </a:prstGeom>
              <a:solidFill>
                <a:srgbClr val="F7FA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6D2D02C4-1EF0-45C7-8BA9-F8B621E708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1352" y="4475405"/>
                <a:ext cx="583462" cy="0"/>
              </a:xfrm>
              <a:prstGeom prst="line">
                <a:avLst/>
              </a:prstGeom>
              <a:ln>
                <a:solidFill>
                  <a:srgbClr val="B3B4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37A40D3E-4C3D-4C4C-A383-8A6FF2CABB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5782" y="4349405"/>
                <a:ext cx="649032" cy="0"/>
              </a:xfrm>
              <a:prstGeom prst="line">
                <a:avLst/>
              </a:prstGeom>
              <a:ln>
                <a:solidFill>
                  <a:srgbClr val="B3B4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E4FEF1D-2359-4D67-9E59-B7CBA6007353}"/>
                  </a:ext>
                </a:extLst>
              </p:cNvPr>
              <p:cNvSpPr/>
              <p:nvPr/>
            </p:nvSpPr>
            <p:spPr>
              <a:xfrm>
                <a:off x="5510814" y="4898904"/>
                <a:ext cx="324000" cy="532002"/>
              </a:xfrm>
              <a:prstGeom prst="rect">
                <a:avLst/>
              </a:prstGeom>
              <a:solidFill>
                <a:srgbClr val="D9D0C9"/>
              </a:solidFill>
              <a:ln>
                <a:solidFill>
                  <a:srgbClr val="CCC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9979FE42-39B8-4C07-8396-4E1B86A61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948" y="117915"/>
                <a:ext cx="2820207" cy="0"/>
              </a:xfrm>
              <a:prstGeom prst="line">
                <a:avLst/>
              </a:prstGeom>
              <a:ln w="63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A0B9358-3AB8-4E2F-AEC2-C6445EB8A203}"/>
                  </a:ext>
                </a:extLst>
              </p:cNvPr>
              <p:cNvSpPr/>
              <p:nvPr/>
            </p:nvSpPr>
            <p:spPr>
              <a:xfrm>
                <a:off x="4267375" y="233693"/>
                <a:ext cx="153774" cy="15377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B29729D-FCD0-4881-868D-6D26855E45C8}"/>
                  </a:ext>
                </a:extLst>
              </p:cNvPr>
              <p:cNvGrpSpPr/>
              <p:nvPr/>
            </p:nvGrpSpPr>
            <p:grpSpPr>
              <a:xfrm>
                <a:off x="2777060" y="115010"/>
                <a:ext cx="3111619" cy="6544062"/>
                <a:chOff x="2777060" y="174004"/>
                <a:chExt cx="3111619" cy="6544062"/>
              </a:xfrm>
            </p:grpSpPr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3EB8C75A-19D1-4823-B666-25D6B3C58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2559" y="1054372"/>
                  <a:ext cx="0" cy="785822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8CDF9C9A-EAB5-4CDF-9A8A-031510FDA1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2559" y="2309441"/>
                  <a:ext cx="0" cy="347383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95E526FA-0D98-458C-9E67-688C22F480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7060" y="1064255"/>
                  <a:ext cx="0" cy="761410"/>
                </a:xfrm>
                <a:prstGeom prst="line">
                  <a:avLst/>
                </a:prstGeom>
                <a:ln w="63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E853FF69-8A94-4E15-AAA2-34EFAE9A5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7060" y="2323970"/>
                  <a:ext cx="0" cy="318902"/>
                </a:xfrm>
                <a:prstGeom prst="line">
                  <a:avLst/>
                </a:prstGeom>
                <a:ln w="63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BB7EC933-87BA-4839-9C4F-0E7403B04864}"/>
                    </a:ext>
                  </a:extLst>
                </p:cNvPr>
                <p:cNvSpPr/>
                <p:nvPr/>
              </p:nvSpPr>
              <p:spPr>
                <a:xfrm>
                  <a:off x="2800308" y="174004"/>
                  <a:ext cx="3088371" cy="6544062"/>
                </a:xfrm>
                <a:custGeom>
                  <a:avLst/>
                  <a:gdLst>
                    <a:gd name="connsiteX0" fmla="*/ 303299 w 3088371"/>
                    <a:gd name="connsiteY0" fmla="*/ 1015176 h 6722335"/>
                    <a:gd name="connsiteX1" fmla="*/ 303299 w 3088371"/>
                    <a:gd name="connsiteY1" fmla="*/ 5498218 h 6722335"/>
                    <a:gd name="connsiteX2" fmla="*/ 2832133 w 3088371"/>
                    <a:gd name="connsiteY2" fmla="*/ 5498218 h 6722335"/>
                    <a:gd name="connsiteX3" fmla="*/ 2832133 w 3088371"/>
                    <a:gd name="connsiteY3" fmla="*/ 1015176 h 6722335"/>
                    <a:gd name="connsiteX4" fmla="*/ 156333 w 3088371"/>
                    <a:gd name="connsiteY4" fmla="*/ 0 h 6722335"/>
                    <a:gd name="connsiteX5" fmla="*/ 2932038 w 3088371"/>
                    <a:gd name="connsiteY5" fmla="*/ 0 h 6722335"/>
                    <a:gd name="connsiteX6" fmla="*/ 3088371 w 3088371"/>
                    <a:gd name="connsiteY6" fmla="*/ 156333 h 6722335"/>
                    <a:gd name="connsiteX7" fmla="*/ 3088371 w 3088371"/>
                    <a:gd name="connsiteY7" fmla="*/ 6566002 h 6722335"/>
                    <a:gd name="connsiteX8" fmla="*/ 2932038 w 3088371"/>
                    <a:gd name="connsiteY8" fmla="*/ 6722335 h 6722335"/>
                    <a:gd name="connsiteX9" fmla="*/ 156333 w 3088371"/>
                    <a:gd name="connsiteY9" fmla="*/ 6722335 h 6722335"/>
                    <a:gd name="connsiteX10" fmla="*/ 0 w 3088371"/>
                    <a:gd name="connsiteY10" fmla="*/ 6566002 h 6722335"/>
                    <a:gd name="connsiteX11" fmla="*/ 0 w 3088371"/>
                    <a:gd name="connsiteY11" fmla="*/ 156333 h 6722335"/>
                    <a:gd name="connsiteX12" fmla="*/ 156333 w 3088371"/>
                    <a:gd name="connsiteY12" fmla="*/ 0 h 672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088371" h="6722335">
                      <a:moveTo>
                        <a:pt x="303299" y="1015176"/>
                      </a:moveTo>
                      <a:lnTo>
                        <a:pt x="303299" y="5498218"/>
                      </a:lnTo>
                      <a:lnTo>
                        <a:pt x="2832133" y="5498218"/>
                      </a:lnTo>
                      <a:lnTo>
                        <a:pt x="2832133" y="1015176"/>
                      </a:lnTo>
                      <a:close/>
                      <a:moveTo>
                        <a:pt x="156333" y="0"/>
                      </a:moveTo>
                      <a:lnTo>
                        <a:pt x="2932038" y="0"/>
                      </a:lnTo>
                      <a:cubicBezTo>
                        <a:pt x="3018378" y="0"/>
                        <a:pt x="3088371" y="69993"/>
                        <a:pt x="3088371" y="156333"/>
                      </a:cubicBezTo>
                      <a:lnTo>
                        <a:pt x="3088371" y="6566002"/>
                      </a:lnTo>
                      <a:cubicBezTo>
                        <a:pt x="3088371" y="6652342"/>
                        <a:pt x="3018378" y="6722335"/>
                        <a:pt x="2932038" y="6722335"/>
                      </a:cubicBezTo>
                      <a:lnTo>
                        <a:pt x="156333" y="6722335"/>
                      </a:lnTo>
                      <a:cubicBezTo>
                        <a:pt x="69993" y="6722335"/>
                        <a:pt x="0" y="6652342"/>
                        <a:pt x="0" y="6566002"/>
                      </a:cubicBezTo>
                      <a:lnTo>
                        <a:pt x="0" y="156333"/>
                      </a:lnTo>
                      <a:cubicBezTo>
                        <a:pt x="0" y="69993"/>
                        <a:pt x="69993" y="0"/>
                        <a:pt x="15633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00"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BD1C80CE-2990-4324-BF3F-73FC4FF1E43F}"/>
                    </a:ext>
                  </a:extLst>
                </p:cNvPr>
                <p:cNvGrpSpPr/>
                <p:nvPr/>
              </p:nvGrpSpPr>
              <p:grpSpPr>
                <a:xfrm>
                  <a:off x="2841648" y="257921"/>
                  <a:ext cx="3007394" cy="6323791"/>
                  <a:chOff x="-456018" y="910545"/>
                  <a:chExt cx="3007394" cy="6323791"/>
                </a:xfrm>
              </p:grpSpPr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A277683F-6223-499A-A205-413420768231}"/>
                      </a:ext>
                    </a:extLst>
                  </p:cNvPr>
                  <p:cNvSpPr/>
                  <p:nvPr/>
                </p:nvSpPr>
                <p:spPr>
                  <a:xfrm>
                    <a:off x="-456018" y="910545"/>
                    <a:ext cx="3007394" cy="6323791"/>
                  </a:xfrm>
                  <a:custGeom>
                    <a:avLst/>
                    <a:gdLst>
                      <a:gd name="connsiteX0" fmla="*/ 248209 w 3007394"/>
                      <a:gd name="connsiteY0" fmla="*/ 943519 h 6454082"/>
                      <a:gd name="connsiteX1" fmla="*/ 248209 w 3007394"/>
                      <a:gd name="connsiteY1" fmla="*/ 5443519 h 6454082"/>
                      <a:gd name="connsiteX2" fmla="*/ 2768209 w 3007394"/>
                      <a:gd name="connsiteY2" fmla="*/ 5443519 h 6454082"/>
                      <a:gd name="connsiteX3" fmla="*/ 2768209 w 3007394"/>
                      <a:gd name="connsiteY3" fmla="*/ 943519 h 6454082"/>
                      <a:gd name="connsiteX4" fmla="*/ 152234 w 3007394"/>
                      <a:gd name="connsiteY4" fmla="*/ 0 h 6454082"/>
                      <a:gd name="connsiteX5" fmla="*/ 2855160 w 3007394"/>
                      <a:gd name="connsiteY5" fmla="*/ 0 h 6454082"/>
                      <a:gd name="connsiteX6" fmla="*/ 3007394 w 3007394"/>
                      <a:gd name="connsiteY6" fmla="*/ 152234 h 6454082"/>
                      <a:gd name="connsiteX7" fmla="*/ 3007394 w 3007394"/>
                      <a:gd name="connsiteY7" fmla="*/ 6301848 h 6454082"/>
                      <a:gd name="connsiteX8" fmla="*/ 2855160 w 3007394"/>
                      <a:gd name="connsiteY8" fmla="*/ 6454082 h 6454082"/>
                      <a:gd name="connsiteX9" fmla="*/ 152234 w 3007394"/>
                      <a:gd name="connsiteY9" fmla="*/ 6454082 h 6454082"/>
                      <a:gd name="connsiteX10" fmla="*/ 0 w 3007394"/>
                      <a:gd name="connsiteY10" fmla="*/ 6301848 h 6454082"/>
                      <a:gd name="connsiteX11" fmla="*/ 0 w 3007394"/>
                      <a:gd name="connsiteY11" fmla="*/ 152234 h 6454082"/>
                      <a:gd name="connsiteX12" fmla="*/ 152234 w 3007394"/>
                      <a:gd name="connsiteY12" fmla="*/ 0 h 6454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007394" h="6454082">
                        <a:moveTo>
                          <a:pt x="248209" y="943519"/>
                        </a:moveTo>
                        <a:lnTo>
                          <a:pt x="248209" y="5443519"/>
                        </a:lnTo>
                        <a:lnTo>
                          <a:pt x="2768209" y="5443519"/>
                        </a:lnTo>
                        <a:lnTo>
                          <a:pt x="2768209" y="943519"/>
                        </a:lnTo>
                        <a:close/>
                        <a:moveTo>
                          <a:pt x="152234" y="0"/>
                        </a:moveTo>
                        <a:lnTo>
                          <a:pt x="2855160" y="0"/>
                        </a:lnTo>
                        <a:cubicBezTo>
                          <a:pt x="2939237" y="0"/>
                          <a:pt x="3007394" y="68157"/>
                          <a:pt x="3007394" y="152234"/>
                        </a:cubicBezTo>
                        <a:lnTo>
                          <a:pt x="3007394" y="6301848"/>
                        </a:lnTo>
                        <a:cubicBezTo>
                          <a:pt x="3007394" y="6385925"/>
                          <a:pt x="2939237" y="6454082"/>
                          <a:pt x="2855160" y="6454082"/>
                        </a:cubicBezTo>
                        <a:lnTo>
                          <a:pt x="152234" y="6454082"/>
                        </a:lnTo>
                        <a:cubicBezTo>
                          <a:pt x="68157" y="6454082"/>
                          <a:pt x="0" y="6385925"/>
                          <a:pt x="0" y="6301848"/>
                        </a:cubicBezTo>
                        <a:lnTo>
                          <a:pt x="0" y="152234"/>
                        </a:lnTo>
                        <a:cubicBezTo>
                          <a:pt x="0" y="68157"/>
                          <a:pt x="68157" y="0"/>
                          <a:pt x="152234" y="0"/>
                        </a:cubicBezTo>
                        <a:close/>
                      </a:path>
                    </a:pathLst>
                  </a:custGeom>
                  <a:solidFill>
                    <a:srgbClr val="F2EFE9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00" dirty="0">
                      <a:latin typeface="KoPub돋움체 Bold" panose="00000800000000000000" pitchFamily="2" charset="-127"/>
                      <a:ea typeface="KoPub돋움체 Bold" panose="00000800000000000000" pitchFamily="2" charset="-127"/>
                    </a:endParaRP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8F639F0-1D2E-41E7-BE8F-E88135D51698}"/>
                      </a:ext>
                    </a:extLst>
                  </p:cNvPr>
                  <p:cNvSpPr txBox="1"/>
                  <p:nvPr/>
                </p:nvSpPr>
                <p:spPr>
                  <a:xfrm>
                    <a:off x="141744" y="1255498"/>
                    <a:ext cx="2104926" cy="649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300" dirty="0" err="1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울산항</a:t>
                    </a:r>
                    <a:r>
                      <a:rPr lang="ko-KR" altLang="en-US" sz="3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 </a:t>
                    </a:r>
                    <a:r>
                      <a:rPr lang="en-US" altLang="ko-KR" sz="3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– </a:t>
                    </a:r>
                    <a:r>
                      <a:rPr lang="ko-KR" altLang="en-US" sz="3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제</a:t>
                    </a:r>
                    <a:r>
                      <a:rPr lang="en-US" altLang="ko-KR" sz="3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n</a:t>
                    </a:r>
                    <a:r>
                      <a:rPr lang="ko-KR" altLang="en-US" sz="300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부두</a:t>
                    </a:r>
                  </a:p>
                </p:txBody>
              </p:sp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id="{FDE872BE-2509-442D-92B5-BEC29BE9A2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42408" y="6483458"/>
                    <a:ext cx="446294" cy="446294"/>
                  </a:xfrm>
                  <a:prstGeom prst="rect">
                    <a:avLst/>
                  </a:prstGeom>
                </p:spPr>
              </p:pic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C96739CB-9EDF-4A65-8E7E-C86E28C18D8A}"/>
                      </a:ext>
                    </a:extLst>
                  </p:cNvPr>
                  <p:cNvSpPr/>
                  <p:nvPr/>
                </p:nvSpPr>
                <p:spPr>
                  <a:xfrm>
                    <a:off x="1048406" y="6468918"/>
                    <a:ext cx="1264512" cy="460833"/>
                  </a:xfrm>
                  <a:prstGeom prst="rect">
                    <a:avLst/>
                  </a:prstGeom>
                  <a:solidFill>
                    <a:srgbClr val="F8C0AA"/>
                  </a:solidFill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200" dirty="0"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a:t>관제실 호출</a:t>
                    </a:r>
                  </a:p>
                </p:txBody>
              </p:sp>
            </p:grpSp>
          </p:grp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334826AD-5285-4E5C-9C26-5DC1F1663397}"/>
                  </a:ext>
                </a:extLst>
              </p:cNvPr>
              <p:cNvSpPr/>
              <p:nvPr/>
            </p:nvSpPr>
            <p:spPr>
              <a:xfrm>
                <a:off x="4283072" y="257941"/>
                <a:ext cx="126000" cy="12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ABF58B1-5AC4-4D3E-A0F9-A9335E5DE88D}"/>
                  </a:ext>
                </a:extLst>
              </p:cNvPr>
              <p:cNvSpPr/>
              <p:nvPr/>
            </p:nvSpPr>
            <p:spPr>
              <a:xfrm>
                <a:off x="3094760" y="1140140"/>
                <a:ext cx="2515824" cy="4350420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A2E039B-48F0-4B76-9AB7-0CFA6A015B2D}"/>
                  </a:ext>
                </a:extLst>
              </p:cNvPr>
              <p:cNvSpPr txBox="1"/>
              <p:nvPr/>
            </p:nvSpPr>
            <p:spPr>
              <a:xfrm>
                <a:off x="4747358" y="2236018"/>
                <a:ext cx="1180921" cy="576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임기범</a:t>
                </a:r>
                <a:endParaRPr lang="ko-KR" alt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C6F4374-D3F0-4FD5-A1B8-BCB9B7EF468D}"/>
                </a:ext>
              </a:extLst>
            </p:cNvPr>
            <p:cNvSpPr/>
            <p:nvPr/>
          </p:nvSpPr>
          <p:spPr>
            <a:xfrm>
              <a:off x="4570236" y="3889748"/>
              <a:ext cx="624836" cy="624836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222587A-3392-42D9-BCFC-06C2BB6D33C1}"/>
                </a:ext>
              </a:extLst>
            </p:cNvPr>
            <p:cNvSpPr/>
            <p:nvPr/>
          </p:nvSpPr>
          <p:spPr>
            <a:xfrm>
              <a:off x="4359260" y="3675172"/>
              <a:ext cx="1053988" cy="105398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06EB966-B281-4EEC-8115-95F4697B00DC}"/>
              </a:ext>
            </a:extLst>
          </p:cNvPr>
          <p:cNvGrpSpPr/>
          <p:nvPr/>
        </p:nvGrpSpPr>
        <p:grpSpPr>
          <a:xfrm>
            <a:off x="5163873" y="3606445"/>
            <a:ext cx="705615" cy="1405726"/>
            <a:chOff x="2777060" y="115010"/>
            <a:chExt cx="3273063" cy="6544062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563DA5F-3053-4347-BC99-B45AA841B865}"/>
                </a:ext>
              </a:extLst>
            </p:cNvPr>
            <p:cNvCxnSpPr>
              <a:cxnSpLocks/>
            </p:cNvCxnSpPr>
            <p:nvPr/>
          </p:nvCxnSpPr>
          <p:spPr>
            <a:xfrm>
              <a:off x="2934948" y="117915"/>
              <a:ext cx="2820207" cy="0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2855111-9357-4E57-BD0F-DC63CCBA232F}"/>
                </a:ext>
              </a:extLst>
            </p:cNvPr>
            <p:cNvSpPr/>
            <p:nvPr/>
          </p:nvSpPr>
          <p:spPr>
            <a:xfrm>
              <a:off x="4267375" y="233693"/>
              <a:ext cx="153774" cy="15377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EBA07328-4E56-4915-8C15-D9DA582ED2B3}"/>
                </a:ext>
              </a:extLst>
            </p:cNvPr>
            <p:cNvCxnSpPr>
              <a:cxnSpLocks/>
            </p:cNvCxnSpPr>
            <p:nvPr/>
          </p:nvCxnSpPr>
          <p:spPr>
            <a:xfrm>
              <a:off x="2792559" y="995378"/>
              <a:ext cx="0" cy="785822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2AC1B268-083D-4791-9FD9-61438916ED91}"/>
                </a:ext>
              </a:extLst>
            </p:cNvPr>
            <p:cNvCxnSpPr>
              <a:cxnSpLocks/>
            </p:cNvCxnSpPr>
            <p:nvPr/>
          </p:nvCxnSpPr>
          <p:spPr>
            <a:xfrm>
              <a:off x="2792559" y="2250447"/>
              <a:ext cx="0" cy="347383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0DEC4F74-942A-4313-8A99-6E28233717A4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0" y="1005261"/>
              <a:ext cx="0" cy="761410"/>
            </a:xfrm>
            <a:prstGeom prst="line">
              <a:avLst/>
            </a:prstGeom>
            <a:ln w="63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E2E10ED-FC4B-4E2E-BF13-836CEEE0CA51}"/>
                </a:ext>
              </a:extLst>
            </p:cNvPr>
            <p:cNvCxnSpPr>
              <a:cxnSpLocks/>
            </p:cNvCxnSpPr>
            <p:nvPr/>
          </p:nvCxnSpPr>
          <p:spPr>
            <a:xfrm>
              <a:off x="2777060" y="2264976"/>
              <a:ext cx="0" cy="318902"/>
            </a:xfrm>
            <a:prstGeom prst="line">
              <a:avLst/>
            </a:prstGeom>
            <a:ln w="63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E3C412EE-54A8-4E9D-BE77-CDEC3E2E0E51}"/>
                </a:ext>
              </a:extLst>
            </p:cNvPr>
            <p:cNvSpPr/>
            <p:nvPr/>
          </p:nvSpPr>
          <p:spPr>
            <a:xfrm>
              <a:off x="2800308" y="115010"/>
              <a:ext cx="3088371" cy="6544062"/>
            </a:xfrm>
            <a:custGeom>
              <a:avLst/>
              <a:gdLst>
                <a:gd name="connsiteX0" fmla="*/ 303299 w 3088371"/>
                <a:gd name="connsiteY0" fmla="*/ 1015176 h 6722335"/>
                <a:gd name="connsiteX1" fmla="*/ 303299 w 3088371"/>
                <a:gd name="connsiteY1" fmla="*/ 5498218 h 6722335"/>
                <a:gd name="connsiteX2" fmla="*/ 2832133 w 3088371"/>
                <a:gd name="connsiteY2" fmla="*/ 5498218 h 6722335"/>
                <a:gd name="connsiteX3" fmla="*/ 2832133 w 3088371"/>
                <a:gd name="connsiteY3" fmla="*/ 1015176 h 6722335"/>
                <a:gd name="connsiteX4" fmla="*/ 156333 w 3088371"/>
                <a:gd name="connsiteY4" fmla="*/ 0 h 6722335"/>
                <a:gd name="connsiteX5" fmla="*/ 2932038 w 3088371"/>
                <a:gd name="connsiteY5" fmla="*/ 0 h 6722335"/>
                <a:gd name="connsiteX6" fmla="*/ 3088371 w 3088371"/>
                <a:gd name="connsiteY6" fmla="*/ 156333 h 6722335"/>
                <a:gd name="connsiteX7" fmla="*/ 3088371 w 3088371"/>
                <a:gd name="connsiteY7" fmla="*/ 6566002 h 6722335"/>
                <a:gd name="connsiteX8" fmla="*/ 2932038 w 3088371"/>
                <a:gd name="connsiteY8" fmla="*/ 6722335 h 6722335"/>
                <a:gd name="connsiteX9" fmla="*/ 156333 w 3088371"/>
                <a:gd name="connsiteY9" fmla="*/ 6722335 h 6722335"/>
                <a:gd name="connsiteX10" fmla="*/ 0 w 3088371"/>
                <a:gd name="connsiteY10" fmla="*/ 6566002 h 6722335"/>
                <a:gd name="connsiteX11" fmla="*/ 0 w 3088371"/>
                <a:gd name="connsiteY11" fmla="*/ 156333 h 6722335"/>
                <a:gd name="connsiteX12" fmla="*/ 156333 w 3088371"/>
                <a:gd name="connsiteY12" fmla="*/ 0 h 672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88371" h="6722335">
                  <a:moveTo>
                    <a:pt x="303299" y="1015176"/>
                  </a:moveTo>
                  <a:lnTo>
                    <a:pt x="303299" y="5498218"/>
                  </a:lnTo>
                  <a:lnTo>
                    <a:pt x="2832133" y="5498218"/>
                  </a:lnTo>
                  <a:lnTo>
                    <a:pt x="2832133" y="1015176"/>
                  </a:lnTo>
                  <a:close/>
                  <a:moveTo>
                    <a:pt x="156333" y="0"/>
                  </a:moveTo>
                  <a:lnTo>
                    <a:pt x="2932038" y="0"/>
                  </a:lnTo>
                  <a:cubicBezTo>
                    <a:pt x="3018378" y="0"/>
                    <a:pt x="3088371" y="69993"/>
                    <a:pt x="3088371" y="156333"/>
                  </a:cubicBezTo>
                  <a:lnTo>
                    <a:pt x="3088371" y="6566002"/>
                  </a:lnTo>
                  <a:cubicBezTo>
                    <a:pt x="3088371" y="6652342"/>
                    <a:pt x="3018378" y="6722335"/>
                    <a:pt x="2932038" y="6722335"/>
                  </a:cubicBezTo>
                  <a:lnTo>
                    <a:pt x="156333" y="6722335"/>
                  </a:lnTo>
                  <a:cubicBezTo>
                    <a:pt x="69993" y="6722335"/>
                    <a:pt x="0" y="6652342"/>
                    <a:pt x="0" y="6566002"/>
                  </a:cubicBezTo>
                  <a:lnTo>
                    <a:pt x="0" y="156333"/>
                  </a:lnTo>
                  <a:cubicBezTo>
                    <a:pt x="0" y="69993"/>
                    <a:pt x="69993" y="0"/>
                    <a:pt x="156333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07A83E60-4EC6-4B5F-A0C1-140BAF647CF1}"/>
                </a:ext>
              </a:extLst>
            </p:cNvPr>
            <p:cNvSpPr/>
            <p:nvPr/>
          </p:nvSpPr>
          <p:spPr>
            <a:xfrm>
              <a:off x="2841648" y="198927"/>
              <a:ext cx="3007394" cy="6323791"/>
            </a:xfrm>
            <a:custGeom>
              <a:avLst/>
              <a:gdLst>
                <a:gd name="connsiteX0" fmla="*/ 248209 w 3007394"/>
                <a:gd name="connsiteY0" fmla="*/ 943519 h 6454082"/>
                <a:gd name="connsiteX1" fmla="*/ 248209 w 3007394"/>
                <a:gd name="connsiteY1" fmla="*/ 5443519 h 6454082"/>
                <a:gd name="connsiteX2" fmla="*/ 2768209 w 3007394"/>
                <a:gd name="connsiteY2" fmla="*/ 5443519 h 6454082"/>
                <a:gd name="connsiteX3" fmla="*/ 2768209 w 3007394"/>
                <a:gd name="connsiteY3" fmla="*/ 943519 h 6454082"/>
                <a:gd name="connsiteX4" fmla="*/ 152234 w 3007394"/>
                <a:gd name="connsiteY4" fmla="*/ 0 h 6454082"/>
                <a:gd name="connsiteX5" fmla="*/ 2855160 w 3007394"/>
                <a:gd name="connsiteY5" fmla="*/ 0 h 6454082"/>
                <a:gd name="connsiteX6" fmla="*/ 3007394 w 3007394"/>
                <a:gd name="connsiteY6" fmla="*/ 152234 h 6454082"/>
                <a:gd name="connsiteX7" fmla="*/ 3007394 w 3007394"/>
                <a:gd name="connsiteY7" fmla="*/ 6301848 h 6454082"/>
                <a:gd name="connsiteX8" fmla="*/ 2855160 w 3007394"/>
                <a:gd name="connsiteY8" fmla="*/ 6454082 h 6454082"/>
                <a:gd name="connsiteX9" fmla="*/ 152234 w 3007394"/>
                <a:gd name="connsiteY9" fmla="*/ 6454082 h 6454082"/>
                <a:gd name="connsiteX10" fmla="*/ 0 w 3007394"/>
                <a:gd name="connsiteY10" fmla="*/ 6301848 h 6454082"/>
                <a:gd name="connsiteX11" fmla="*/ 0 w 3007394"/>
                <a:gd name="connsiteY11" fmla="*/ 152234 h 6454082"/>
                <a:gd name="connsiteX12" fmla="*/ 152234 w 3007394"/>
                <a:gd name="connsiteY12" fmla="*/ 0 h 645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07394" h="6454082">
                  <a:moveTo>
                    <a:pt x="248209" y="943519"/>
                  </a:moveTo>
                  <a:lnTo>
                    <a:pt x="248209" y="5443519"/>
                  </a:lnTo>
                  <a:lnTo>
                    <a:pt x="2768209" y="5443519"/>
                  </a:lnTo>
                  <a:lnTo>
                    <a:pt x="2768209" y="943519"/>
                  </a:lnTo>
                  <a:close/>
                  <a:moveTo>
                    <a:pt x="152234" y="0"/>
                  </a:moveTo>
                  <a:lnTo>
                    <a:pt x="2855160" y="0"/>
                  </a:lnTo>
                  <a:cubicBezTo>
                    <a:pt x="2939237" y="0"/>
                    <a:pt x="3007394" y="68157"/>
                    <a:pt x="3007394" y="152234"/>
                  </a:cubicBezTo>
                  <a:lnTo>
                    <a:pt x="3007394" y="6301848"/>
                  </a:lnTo>
                  <a:cubicBezTo>
                    <a:pt x="3007394" y="6385925"/>
                    <a:pt x="2939237" y="6454082"/>
                    <a:pt x="2855160" y="6454082"/>
                  </a:cubicBezTo>
                  <a:lnTo>
                    <a:pt x="152234" y="6454082"/>
                  </a:lnTo>
                  <a:cubicBezTo>
                    <a:pt x="68157" y="6454082"/>
                    <a:pt x="0" y="6385925"/>
                    <a:pt x="0" y="6301848"/>
                  </a:cubicBezTo>
                  <a:lnTo>
                    <a:pt x="0" y="152234"/>
                  </a:lnTo>
                  <a:cubicBezTo>
                    <a:pt x="0" y="68157"/>
                    <a:pt x="68157" y="0"/>
                    <a:pt x="152234" y="0"/>
                  </a:cubicBezTo>
                  <a:close/>
                </a:path>
              </a:pathLst>
            </a:custGeom>
            <a:solidFill>
              <a:srgbClr val="F2EF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AE741E73-66C6-4B73-949C-0A78E0FA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258" y="5771840"/>
              <a:ext cx="446294" cy="446294"/>
            </a:xfrm>
            <a:prstGeom prst="rect">
              <a:avLst/>
            </a:prstGeom>
          </p:spPr>
        </p:pic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52C7DD6-0206-49A8-B5D0-00C9CCD2353F}"/>
                </a:ext>
              </a:extLst>
            </p:cNvPr>
            <p:cNvSpPr/>
            <p:nvPr/>
          </p:nvSpPr>
          <p:spPr>
            <a:xfrm>
              <a:off x="4346072" y="5757300"/>
              <a:ext cx="1264512" cy="460833"/>
            </a:xfrm>
            <a:prstGeom prst="rect">
              <a:avLst/>
            </a:prstGeom>
            <a:solidFill>
              <a:srgbClr val="F8C0AA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관제실 호출</a:t>
              </a: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9839626-A042-4E24-A4BC-A68336B0B72D}"/>
                </a:ext>
              </a:extLst>
            </p:cNvPr>
            <p:cNvSpPr/>
            <p:nvPr/>
          </p:nvSpPr>
          <p:spPr>
            <a:xfrm>
              <a:off x="4283072" y="257941"/>
              <a:ext cx="126000" cy="12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D776714F-CF6E-4907-BA79-17605062C738}"/>
                </a:ext>
              </a:extLst>
            </p:cNvPr>
            <p:cNvSpPr/>
            <p:nvPr/>
          </p:nvSpPr>
          <p:spPr>
            <a:xfrm>
              <a:off x="2951071" y="842300"/>
              <a:ext cx="2804084" cy="4778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5C641A2-97DE-4BAD-801A-211404AD72CE}"/>
                </a:ext>
              </a:extLst>
            </p:cNvPr>
            <p:cNvGrpSpPr/>
            <p:nvPr/>
          </p:nvGrpSpPr>
          <p:grpSpPr>
            <a:xfrm>
              <a:off x="2896643" y="1365635"/>
              <a:ext cx="3153480" cy="3933307"/>
              <a:chOff x="3041740" y="1560864"/>
              <a:chExt cx="2840436" cy="3542848"/>
            </a:xfrm>
          </p:grpSpPr>
          <p:pic>
            <p:nvPicPr>
              <p:cNvPr id="102" name="Picture 2" descr="무료 공유) '한국 지도' 일러스트 소스 다운 : 네이버 블로그">
                <a:extLst>
                  <a:ext uri="{FF2B5EF4-FFF2-40B4-BE49-F238E27FC236}">
                    <a16:creationId xmlns:a16="http://schemas.microsoft.com/office/drawing/2014/main" id="{C7BEA3B7-D96E-450A-81EE-002E2E724F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8899" y="1560864"/>
                <a:ext cx="2518745" cy="35428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CDA54E08-A4E8-4DB0-B0AD-3F7EAFFA3647}"/>
                  </a:ext>
                </a:extLst>
              </p:cNvPr>
              <p:cNvSpPr/>
              <p:nvPr/>
            </p:nvSpPr>
            <p:spPr>
              <a:xfrm>
                <a:off x="4949131" y="3922423"/>
                <a:ext cx="408682" cy="2145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  <a:effectLst>
                <a:outerShdw dist="25400" dir="2700000" sx="101000" sy="101000" algn="tl" rotWithShape="0">
                  <a:srgbClr val="7030A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32C73A05-E1F3-4BFC-9FD7-3C4F11C1830D}"/>
                  </a:ext>
                </a:extLst>
              </p:cNvPr>
              <p:cNvSpPr/>
              <p:nvPr/>
            </p:nvSpPr>
            <p:spPr>
              <a:xfrm>
                <a:off x="5137361" y="3595629"/>
                <a:ext cx="408682" cy="2145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  <a:effectLst>
                <a:outerShdw dist="25400" dir="2700000" sx="101000" sy="101000" algn="tl" rotWithShape="0">
                  <a:schemeClr val="accent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9BB3D8A-B716-49AF-8F27-A82130CDEAF4}"/>
                  </a:ext>
                </a:extLst>
              </p:cNvPr>
              <p:cNvSpPr txBox="1"/>
              <p:nvPr/>
            </p:nvSpPr>
            <p:spPr>
              <a:xfrm>
                <a:off x="4632433" y="3765517"/>
                <a:ext cx="1068749" cy="522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부산항</a:t>
                </a: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7B3BC21-1FCD-43E3-97AE-341533C2B0DC}"/>
                  </a:ext>
                </a:extLst>
              </p:cNvPr>
              <p:cNvSpPr/>
              <p:nvPr/>
            </p:nvSpPr>
            <p:spPr>
              <a:xfrm>
                <a:off x="4813427" y="3444962"/>
                <a:ext cx="1068749" cy="522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울산항</a:t>
                </a:r>
                <a:endParaRPr lang="ko-KR" alt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07" name="사각형: 둥근 모서리 106">
                <a:extLst>
                  <a:ext uri="{FF2B5EF4-FFF2-40B4-BE49-F238E27FC236}">
                    <a16:creationId xmlns:a16="http://schemas.microsoft.com/office/drawing/2014/main" id="{F46DB778-1945-4B42-B6F5-C91EE76AD70D}"/>
                  </a:ext>
                </a:extLst>
              </p:cNvPr>
              <p:cNvSpPr/>
              <p:nvPr/>
            </p:nvSpPr>
            <p:spPr>
              <a:xfrm>
                <a:off x="3368880" y="2254956"/>
                <a:ext cx="408682" cy="2145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D826D"/>
                </a:solidFill>
              </a:ln>
              <a:effectLst>
                <a:outerShdw dist="25400" dir="2700000" sx="99000" sy="99000" algn="tl" rotWithShape="0">
                  <a:srgbClr val="ED82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3474BCE7-D8C1-4892-83B6-7AFB65545775}"/>
                  </a:ext>
                </a:extLst>
              </p:cNvPr>
              <p:cNvSpPr/>
              <p:nvPr/>
            </p:nvSpPr>
            <p:spPr>
              <a:xfrm>
                <a:off x="3041740" y="2112790"/>
                <a:ext cx="1068749" cy="522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인천항</a:t>
                </a:r>
              </a:p>
            </p:txBody>
          </p:sp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EF8E875D-62D3-4A31-AF44-9D1523D7064E}"/>
                  </a:ext>
                </a:extLst>
              </p:cNvPr>
              <p:cNvSpPr/>
              <p:nvPr/>
            </p:nvSpPr>
            <p:spPr>
              <a:xfrm>
                <a:off x="3566125" y="2554317"/>
                <a:ext cx="408682" cy="2145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>
                <a:outerShdw dist="25400" dir="2700000" sx="99000" sy="99000" algn="tl" rotWithShape="0">
                  <a:schemeClr val="accent4">
                    <a:lumMod val="60000"/>
                    <a:lumOff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F9A406AD-41C9-4142-A9C4-D8D1DC2629D6}"/>
                  </a:ext>
                </a:extLst>
              </p:cNvPr>
              <p:cNvSpPr/>
              <p:nvPr/>
            </p:nvSpPr>
            <p:spPr>
              <a:xfrm>
                <a:off x="3238986" y="2416838"/>
                <a:ext cx="1068749" cy="522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평택항</a:t>
                </a:r>
                <a:endParaRPr lang="ko-KR" alt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EDEE9D32-4DC7-479A-AAC1-7740797D2AC6}"/>
                  </a:ext>
                </a:extLst>
              </p:cNvPr>
              <p:cNvSpPr/>
              <p:nvPr/>
            </p:nvSpPr>
            <p:spPr>
              <a:xfrm>
                <a:off x="4267374" y="4158960"/>
                <a:ext cx="432335" cy="33855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>
                <a:outerShdw dist="25400" dir="2700000" sx="101000" sy="101000" algn="tl" rotWithShape="0">
                  <a:schemeClr val="accent6">
                    <a:lumMod val="60000"/>
                    <a:lumOff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CF05A4CE-C0D6-4101-BEF7-661BB7182473}"/>
                  </a:ext>
                </a:extLst>
              </p:cNvPr>
              <p:cNvSpPr/>
              <p:nvPr/>
            </p:nvSpPr>
            <p:spPr>
              <a:xfrm>
                <a:off x="3949158" y="4006503"/>
                <a:ext cx="1068749" cy="652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여수</a:t>
                </a:r>
                <a:endParaRPr lang="en-US" altLang="ko-KR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algn="ctr"/>
                <a:r>
                  <a:rPr lang="ko-KR" altLang="en-US" sz="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광양항</a:t>
                </a:r>
                <a:endParaRPr lang="ko-KR" altLang="en-US" sz="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AB2C781E-47FA-4C6C-A022-F9330ED604FD}"/>
              </a:ext>
            </a:extLst>
          </p:cNvPr>
          <p:cNvSpPr/>
          <p:nvPr/>
        </p:nvSpPr>
        <p:spPr>
          <a:xfrm>
            <a:off x="709928" y="1468437"/>
            <a:ext cx="10772144" cy="524925"/>
          </a:xfrm>
          <a:prstGeom prst="roundRect">
            <a:avLst>
              <a:gd name="adj" fmla="val 9220"/>
            </a:avLst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  <a:effectLst>
            <a:outerShdw dist="38100" dir="2700000" algn="tl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항만 작업자 안전을 위함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6BF8FF35-9771-438A-A73F-9F44EBFABF09}"/>
              </a:ext>
            </a:extLst>
          </p:cNvPr>
          <p:cNvSpPr/>
          <p:nvPr/>
        </p:nvSpPr>
        <p:spPr>
          <a:xfrm>
            <a:off x="709928" y="2154285"/>
            <a:ext cx="10772144" cy="524925"/>
          </a:xfrm>
          <a:prstGeom prst="roundRect">
            <a:avLst>
              <a:gd name="adj" fmla="val 9220"/>
            </a:avLst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  <a:effectLst>
            <a:outerShdw dist="38100" dir="2700000" algn="tl" rotWithShape="0">
              <a:schemeClr val="bg2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다른 센서를 사용하면 활용 가능성 무궁무진</a:t>
            </a:r>
          </a:p>
        </p:txBody>
      </p:sp>
    </p:spTree>
    <p:extLst>
      <p:ext uri="{BB962C8B-B14F-4D97-AF65-F5344CB8AC3E}">
        <p14:creationId xmlns:p14="http://schemas.microsoft.com/office/powerpoint/2010/main" val="31211634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3" grpId="0" animBg="1"/>
      <p:bldP spid="1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9A5A8987-85AE-4E72-9665-6AF968681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64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1246DC-A0D6-415E-97E6-28B025D21757}"/>
              </a:ext>
            </a:extLst>
          </p:cNvPr>
          <p:cNvSpPr>
            <a:spLocks/>
          </p:cNvSpPr>
          <p:nvPr/>
        </p:nvSpPr>
        <p:spPr>
          <a:xfrm>
            <a:off x="4454677" y="1871662"/>
            <a:ext cx="3209622" cy="3114676"/>
          </a:xfrm>
          <a:prstGeom prst="rect">
            <a:avLst/>
          </a:prstGeom>
          <a:solidFill>
            <a:schemeClr val="bg1"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ACC9DD-F383-4216-882F-DA382DD47EBF}"/>
              </a:ext>
            </a:extLst>
          </p:cNvPr>
          <p:cNvSpPr>
            <a:spLocks/>
          </p:cNvSpPr>
          <p:nvPr/>
        </p:nvSpPr>
        <p:spPr>
          <a:xfrm>
            <a:off x="4517035" y="2685589"/>
            <a:ext cx="3084906" cy="120032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</a:t>
            </a:r>
            <a:endParaRPr lang="ko-KR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 eaLnBrk="0"/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실현 가능성</a:t>
            </a:r>
            <a:endParaRPr lang="en-US" altLang="ko-KR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0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02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실현가능성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아이템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F34CA0-1E98-4319-B74E-BC947D08CD08}"/>
              </a:ext>
            </a:extLst>
          </p:cNvPr>
          <p:cNvSpPr/>
          <p:nvPr/>
        </p:nvSpPr>
        <p:spPr>
          <a:xfrm>
            <a:off x="7153875" y="898927"/>
            <a:ext cx="3804666" cy="672421"/>
          </a:xfrm>
          <a:prstGeom prst="rect">
            <a:avLst/>
          </a:prstGeom>
          <a:solidFill>
            <a:srgbClr val="7E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컨테이너 부착 장치</a:t>
            </a:r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F3FAD879-003D-4EF4-B00E-9A15001F11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" b="21052"/>
          <a:stretch/>
        </p:blipFill>
        <p:spPr>
          <a:xfrm>
            <a:off x="7153875" y="3837948"/>
            <a:ext cx="3804666" cy="213767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9A580E-0A27-4E09-ABAB-EF7F905E0AE3}"/>
              </a:ext>
            </a:extLst>
          </p:cNvPr>
          <p:cNvSpPr/>
          <p:nvPr/>
        </p:nvSpPr>
        <p:spPr>
          <a:xfrm>
            <a:off x="1233464" y="898926"/>
            <a:ext cx="3804662" cy="672420"/>
          </a:xfrm>
          <a:prstGeom prst="rect">
            <a:avLst/>
          </a:prstGeom>
          <a:solidFill>
            <a:srgbClr val="7E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chemeClr val="bg2">
                      <a:lumMod val="5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웨어러블 디바이스</a:t>
            </a:r>
          </a:p>
        </p:txBody>
      </p:sp>
      <p:pic>
        <p:nvPicPr>
          <p:cNvPr id="14" name="그림 13" descr="테이블, 앉아있는이(가) 표시된 사진&#10;&#10;자동 생성된 설명">
            <a:extLst>
              <a:ext uri="{FF2B5EF4-FFF2-40B4-BE49-F238E27FC236}">
                <a16:creationId xmlns:a16="http://schemas.microsoft.com/office/drawing/2014/main" id="{5B5ACE3D-BA1F-43CC-A4B3-ECB4097206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6" t="33343" r="6035" b="6431"/>
          <a:stretch/>
        </p:blipFill>
        <p:spPr>
          <a:xfrm>
            <a:off x="1233455" y="3832947"/>
            <a:ext cx="3804666" cy="21426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8742DE-05B1-4DD8-834A-867FEBD72A3C}"/>
              </a:ext>
            </a:extLst>
          </p:cNvPr>
          <p:cNvSpPr/>
          <p:nvPr/>
        </p:nvSpPr>
        <p:spPr>
          <a:xfrm>
            <a:off x="1233464" y="1642369"/>
            <a:ext cx="3804662" cy="2077375"/>
          </a:xfrm>
          <a:prstGeom prst="rect">
            <a:avLst/>
          </a:prstGeom>
          <a:noFill/>
          <a:ln>
            <a:solidFill>
              <a:srgbClr val="7EC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7CE78F-5375-49F2-A177-586C1342AC4C}"/>
              </a:ext>
            </a:extLst>
          </p:cNvPr>
          <p:cNvSpPr/>
          <p:nvPr/>
        </p:nvSpPr>
        <p:spPr>
          <a:xfrm>
            <a:off x="7153877" y="1642369"/>
            <a:ext cx="3804662" cy="2077375"/>
          </a:xfrm>
          <a:prstGeom prst="rect">
            <a:avLst/>
          </a:prstGeom>
          <a:noFill/>
          <a:ln>
            <a:solidFill>
              <a:srgbClr val="7EC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7BEB8C-40EC-45CF-AC12-C5530B053F14}"/>
              </a:ext>
            </a:extLst>
          </p:cNvPr>
          <p:cNvSpPr txBox="1"/>
          <p:nvPr/>
        </p:nvSpPr>
        <p:spPr>
          <a:xfrm>
            <a:off x="7279147" y="1836364"/>
            <a:ext cx="1777061" cy="46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8EC0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가속도 센서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347157-92CE-4517-94B3-1FC5A0304728}"/>
              </a:ext>
            </a:extLst>
          </p:cNvPr>
          <p:cNvGrpSpPr/>
          <p:nvPr/>
        </p:nvGrpSpPr>
        <p:grpSpPr>
          <a:xfrm>
            <a:off x="4435037" y="3691264"/>
            <a:ext cx="1206168" cy="1213020"/>
            <a:chOff x="3800283" y="4326646"/>
            <a:chExt cx="1206168" cy="121302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741B79A-8E69-48CA-88A3-15C493FF9878}"/>
                </a:ext>
              </a:extLst>
            </p:cNvPr>
            <p:cNvGrpSpPr/>
            <p:nvPr/>
          </p:nvGrpSpPr>
          <p:grpSpPr>
            <a:xfrm>
              <a:off x="3800283" y="4326646"/>
              <a:ext cx="1206168" cy="1213020"/>
              <a:chOff x="12219168" y="2801653"/>
              <a:chExt cx="1269508" cy="1276720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9B5193D4-7580-48A3-A0D3-BB485F446FCE}"/>
                  </a:ext>
                </a:extLst>
              </p:cNvPr>
              <p:cNvSpPr/>
              <p:nvPr/>
            </p:nvSpPr>
            <p:spPr>
              <a:xfrm>
                <a:off x="12219168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FEAC656C-7625-427B-99F2-92A1D9499F7A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E2F2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44ED1F18-1B68-448F-A0EB-01A0001BE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41193" y="4446549"/>
              <a:ext cx="915469" cy="915469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61F697D-C6A6-44A6-8D13-46C98035A0EE}"/>
              </a:ext>
            </a:extLst>
          </p:cNvPr>
          <p:cNvGrpSpPr/>
          <p:nvPr/>
        </p:nvGrpSpPr>
        <p:grpSpPr>
          <a:xfrm>
            <a:off x="4437898" y="4917082"/>
            <a:ext cx="1206168" cy="1213020"/>
            <a:chOff x="3800283" y="4326646"/>
            <a:chExt cx="1206168" cy="121302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EDC9D25-C4B2-4EB4-9F56-DD354B6F718B}"/>
                </a:ext>
              </a:extLst>
            </p:cNvPr>
            <p:cNvGrpSpPr/>
            <p:nvPr/>
          </p:nvGrpSpPr>
          <p:grpSpPr>
            <a:xfrm>
              <a:off x="3800283" y="4326646"/>
              <a:ext cx="1206168" cy="1213020"/>
              <a:chOff x="12219168" y="2801653"/>
              <a:chExt cx="1269508" cy="1276720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065B0652-2542-466D-BBB3-99E9313342AD}"/>
                  </a:ext>
                </a:extLst>
              </p:cNvPr>
              <p:cNvSpPr/>
              <p:nvPr/>
            </p:nvSpPr>
            <p:spPr>
              <a:xfrm>
                <a:off x="12219168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72C0113-D014-4A25-BB1E-F4A1A8A13201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E2F2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647C3FAA-F4CE-4E2D-90BB-636BFE0F1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941193" y="4446549"/>
              <a:ext cx="915469" cy="915469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64525B3-D151-48A9-AE78-04732536E896}"/>
              </a:ext>
            </a:extLst>
          </p:cNvPr>
          <p:cNvGrpSpPr/>
          <p:nvPr/>
        </p:nvGrpSpPr>
        <p:grpSpPr>
          <a:xfrm>
            <a:off x="10355452" y="3691264"/>
            <a:ext cx="1206168" cy="1213020"/>
            <a:chOff x="3800283" y="4326646"/>
            <a:chExt cx="1206168" cy="121302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5E0A20BC-A6EF-4BE3-A86B-B82FC019841F}"/>
                </a:ext>
              </a:extLst>
            </p:cNvPr>
            <p:cNvGrpSpPr/>
            <p:nvPr/>
          </p:nvGrpSpPr>
          <p:grpSpPr>
            <a:xfrm>
              <a:off x="3800283" y="4326646"/>
              <a:ext cx="1206168" cy="1213020"/>
              <a:chOff x="12219168" y="2801653"/>
              <a:chExt cx="1269508" cy="1276720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CB7F31E-159B-472C-9678-1B010FC4A142}"/>
                  </a:ext>
                </a:extLst>
              </p:cNvPr>
              <p:cNvSpPr/>
              <p:nvPr/>
            </p:nvSpPr>
            <p:spPr>
              <a:xfrm>
                <a:off x="12219168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4CC46CB6-1BF9-4CAB-B863-CEAEF97F6193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E2F2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ACB7D04D-07A7-4750-9971-2733A7EA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1193" y="4446549"/>
              <a:ext cx="915469" cy="915469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5C6193E-3C4B-4219-AE05-FC3F8316004A}"/>
              </a:ext>
            </a:extLst>
          </p:cNvPr>
          <p:cNvGrpSpPr/>
          <p:nvPr/>
        </p:nvGrpSpPr>
        <p:grpSpPr>
          <a:xfrm>
            <a:off x="10355452" y="4917031"/>
            <a:ext cx="1206168" cy="1213020"/>
            <a:chOff x="3800283" y="4326646"/>
            <a:chExt cx="1206168" cy="121302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A02E434-2BE0-49E3-A788-5E23D49DAEED}"/>
                </a:ext>
              </a:extLst>
            </p:cNvPr>
            <p:cNvGrpSpPr/>
            <p:nvPr/>
          </p:nvGrpSpPr>
          <p:grpSpPr>
            <a:xfrm>
              <a:off x="3800283" y="4326646"/>
              <a:ext cx="1206168" cy="1213020"/>
              <a:chOff x="12219168" y="2801653"/>
              <a:chExt cx="1269508" cy="1276720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B47D3E04-5F2F-47E5-8411-61857E1D02D4}"/>
                  </a:ext>
                </a:extLst>
              </p:cNvPr>
              <p:cNvSpPr/>
              <p:nvPr/>
            </p:nvSpPr>
            <p:spPr>
              <a:xfrm>
                <a:off x="12219168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218C9B29-5901-4211-9EFC-0667FFCD8338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E2F2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5" name="그래픽 49">
              <a:extLst>
                <a:ext uri="{FF2B5EF4-FFF2-40B4-BE49-F238E27FC236}">
                  <a16:creationId xmlns:a16="http://schemas.microsoft.com/office/drawing/2014/main" id="{313C490C-BAAB-482C-A795-7BD38A3BE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042874" y="4548231"/>
              <a:ext cx="712108" cy="712106"/>
            </a:xfrm>
            <a:prstGeom prst="rect">
              <a:avLst/>
            </a:prstGeom>
          </p:spPr>
        </p:pic>
      </p:grpSp>
      <p:pic>
        <p:nvPicPr>
          <p:cNvPr id="59" name="그래픽 58">
            <a:extLst>
              <a:ext uri="{FF2B5EF4-FFF2-40B4-BE49-F238E27FC236}">
                <a16:creationId xmlns:a16="http://schemas.microsoft.com/office/drawing/2014/main" id="{17DD9BC4-7CF1-4581-8A41-CCDF2CF9E4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85513" y="2135000"/>
            <a:ext cx="1412530" cy="1412530"/>
          </a:xfrm>
          <a:prstGeom prst="rect">
            <a:avLst/>
          </a:prstGeom>
        </p:spPr>
      </p:pic>
      <p:sp>
        <p:nvSpPr>
          <p:cNvPr id="65" name="화살표: 굽음 64">
            <a:extLst>
              <a:ext uri="{FF2B5EF4-FFF2-40B4-BE49-F238E27FC236}">
                <a16:creationId xmlns:a16="http://schemas.microsoft.com/office/drawing/2014/main" id="{13022242-F2BB-4AD8-956A-AFDA753265F6}"/>
              </a:ext>
            </a:extLst>
          </p:cNvPr>
          <p:cNvSpPr/>
          <p:nvPr/>
        </p:nvSpPr>
        <p:spPr>
          <a:xfrm rot="10800000" flipH="1">
            <a:off x="8046746" y="2346500"/>
            <a:ext cx="1134732" cy="751644"/>
          </a:xfrm>
          <a:prstGeom prst="bentArrow">
            <a:avLst>
              <a:gd name="adj1" fmla="val 24013"/>
              <a:gd name="adj2" fmla="val 25000"/>
              <a:gd name="adj3" fmla="val 25000"/>
              <a:gd name="adj4" fmla="val 43750"/>
            </a:avLst>
          </a:prstGeom>
          <a:gradFill flip="none" rotWithShape="1">
            <a:gsLst>
              <a:gs pos="0">
                <a:srgbClr val="00ADEA"/>
              </a:gs>
              <a:gs pos="100000">
                <a:srgbClr val="00EED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28699BF-9999-49F7-9462-48E19B7A57BB}"/>
              </a:ext>
            </a:extLst>
          </p:cNvPr>
          <p:cNvGrpSpPr/>
          <p:nvPr/>
        </p:nvGrpSpPr>
        <p:grpSpPr>
          <a:xfrm>
            <a:off x="7834244" y="2552691"/>
            <a:ext cx="822084" cy="616474"/>
            <a:chOff x="5282986" y="2022425"/>
            <a:chExt cx="1617592" cy="121301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283898F0-E035-4298-A3C5-C07B84455DBC}"/>
                </a:ext>
              </a:extLst>
            </p:cNvPr>
            <p:cNvGrpSpPr/>
            <p:nvPr/>
          </p:nvGrpSpPr>
          <p:grpSpPr>
            <a:xfrm>
              <a:off x="5492917" y="2022425"/>
              <a:ext cx="1206170" cy="1213019"/>
              <a:chOff x="12219168" y="2801653"/>
              <a:chExt cx="1269510" cy="1276719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48C1657A-2830-4E5C-84C2-0F5740B47F95}"/>
                  </a:ext>
                </a:extLst>
              </p:cNvPr>
              <p:cNvSpPr/>
              <p:nvPr/>
            </p:nvSpPr>
            <p:spPr>
              <a:xfrm>
                <a:off x="12219168" y="2801653"/>
                <a:ext cx="1260630" cy="12606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B4092E7-1557-49B5-A91D-F594628AD9B8}"/>
                  </a:ext>
                </a:extLst>
              </p:cNvPr>
              <p:cNvSpPr/>
              <p:nvPr/>
            </p:nvSpPr>
            <p:spPr>
              <a:xfrm>
                <a:off x="12333377" y="2967669"/>
                <a:ext cx="1155299" cy="1110704"/>
              </a:xfrm>
              <a:custGeom>
                <a:avLst/>
                <a:gdLst>
                  <a:gd name="connsiteX0" fmla="*/ 928640 w 1155299"/>
                  <a:gd name="connsiteY0" fmla="*/ 0 h 1110704"/>
                  <a:gd name="connsiteX1" fmla="*/ 970684 w 1155299"/>
                  <a:gd name="connsiteY1" fmla="*/ 34689 h 1110704"/>
                  <a:gd name="connsiteX2" fmla="*/ 1155299 w 1155299"/>
                  <a:gd name="connsiteY2" fmla="*/ 480389 h 1110704"/>
                  <a:gd name="connsiteX3" fmla="*/ 524984 w 1155299"/>
                  <a:gd name="connsiteY3" fmla="*/ 1110704 h 1110704"/>
                  <a:gd name="connsiteX4" fmla="*/ 2317 w 1155299"/>
                  <a:gd name="connsiteY4" fmla="*/ 832804 h 1110704"/>
                  <a:gd name="connsiteX5" fmla="*/ 0 w 1155299"/>
                  <a:gd name="connsiteY5" fmla="*/ 828536 h 1110704"/>
                  <a:gd name="connsiteX6" fmla="*/ 51241 w 1155299"/>
                  <a:gd name="connsiteY6" fmla="*/ 870813 h 1110704"/>
                  <a:gd name="connsiteX7" fmla="*/ 403656 w 1155299"/>
                  <a:gd name="connsiteY7" fmla="*/ 978461 h 1110704"/>
                  <a:gd name="connsiteX8" fmla="*/ 1033971 w 1155299"/>
                  <a:gd name="connsiteY8" fmla="*/ 348146 h 1110704"/>
                  <a:gd name="connsiteX9" fmla="*/ 984438 w 1155299"/>
                  <a:gd name="connsiteY9" fmla="*/ 102799 h 1110704"/>
                  <a:gd name="connsiteX10" fmla="*/ 928640 w 1155299"/>
                  <a:gd name="connsiteY10" fmla="*/ 0 h 111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5299" h="1110704">
                    <a:moveTo>
                      <a:pt x="928640" y="0"/>
                    </a:moveTo>
                    <a:lnTo>
                      <a:pt x="970684" y="34689"/>
                    </a:lnTo>
                    <a:cubicBezTo>
                      <a:pt x="1084749" y="148754"/>
                      <a:pt x="1155299" y="306333"/>
                      <a:pt x="1155299" y="480389"/>
                    </a:cubicBezTo>
                    <a:cubicBezTo>
                      <a:pt x="1155299" y="828502"/>
                      <a:pt x="873097" y="1110704"/>
                      <a:pt x="524984" y="1110704"/>
                    </a:cubicBezTo>
                    <a:cubicBezTo>
                      <a:pt x="307413" y="1110704"/>
                      <a:pt x="115589" y="1000469"/>
                      <a:pt x="2317" y="832804"/>
                    </a:cubicBezTo>
                    <a:lnTo>
                      <a:pt x="0" y="828536"/>
                    </a:lnTo>
                    <a:lnTo>
                      <a:pt x="51241" y="870813"/>
                    </a:lnTo>
                    <a:cubicBezTo>
                      <a:pt x="151840" y="938776"/>
                      <a:pt x="273114" y="978461"/>
                      <a:pt x="403656" y="978461"/>
                    </a:cubicBezTo>
                    <a:cubicBezTo>
                      <a:pt x="751769" y="978461"/>
                      <a:pt x="1033971" y="696259"/>
                      <a:pt x="1033971" y="348146"/>
                    </a:cubicBezTo>
                    <a:cubicBezTo>
                      <a:pt x="1033971" y="261118"/>
                      <a:pt x="1016333" y="178209"/>
                      <a:pt x="984438" y="102799"/>
                    </a:cubicBezTo>
                    <a:lnTo>
                      <a:pt x="928640" y="0"/>
                    </a:lnTo>
                    <a:close/>
                  </a:path>
                </a:pathLst>
              </a:custGeom>
              <a:solidFill>
                <a:srgbClr val="E2F2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65D8476-8E11-4334-904E-3EBD847B573D}"/>
                </a:ext>
              </a:extLst>
            </p:cNvPr>
            <p:cNvSpPr txBox="1"/>
            <p:nvPr/>
          </p:nvSpPr>
          <p:spPr>
            <a:xfrm>
              <a:off x="5282986" y="2315451"/>
              <a:ext cx="1617592" cy="575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300" dirty="0">
                  <a:gradFill>
                    <a:gsLst>
                      <a:gs pos="0">
                        <a:srgbClr val="00ADEA"/>
                      </a:gs>
                      <a:gs pos="100000">
                        <a:srgbClr val="00EED1"/>
                      </a:gs>
                    </a:gsLst>
                    <a:lin ang="5400000" scaled="0"/>
                  </a:gradFill>
                  <a:latin typeface="KoPub돋움체 Bold" panose="00000800000000000000" charset="-127"/>
                  <a:ea typeface="KoPub돋움체 Bold" panose="00000800000000000000" charset="-127"/>
                </a:rPr>
                <a:t>움직임</a:t>
              </a: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D9E35E12-C41D-4B7E-9FB8-F59EF44C0B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10" y="2673476"/>
            <a:ext cx="357936" cy="309566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788C8D6B-2817-40F8-B21F-CD11B9A42C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59244" y="1848606"/>
            <a:ext cx="1412530" cy="141253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7D54DDD1-5707-4169-A52A-08F3B9A0D9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41" y="2387082"/>
            <a:ext cx="357936" cy="309566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E5874C57-5993-40F3-988D-E0D8A47C2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46592" y="2271706"/>
            <a:ext cx="722294" cy="722294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57C6547A-4673-4A81-892C-BCF200E3C9C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64118" t="60518" r="4210" b="3226"/>
          <a:stretch/>
        </p:blipFill>
        <p:spPr>
          <a:xfrm>
            <a:off x="3137346" y="2516271"/>
            <a:ext cx="804821" cy="9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215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 animBg="1"/>
      <p:bldP spid="15" grpId="0" animBg="1"/>
      <p:bldP spid="16" grpId="0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6DCF3F-4493-471B-9ACE-7C899C2946A6}"/>
              </a:ext>
            </a:extLst>
          </p:cNvPr>
          <p:cNvSpPr/>
          <p:nvPr/>
        </p:nvSpPr>
        <p:spPr>
          <a:xfrm>
            <a:off x="5376001" y="2391263"/>
            <a:ext cx="6357088" cy="1440000"/>
          </a:xfrm>
          <a:prstGeom prst="roundRect">
            <a:avLst>
              <a:gd name="adj" fmla="val 17896"/>
            </a:avLst>
          </a:prstGeom>
          <a:solidFill>
            <a:schemeClr val="bg1"/>
          </a:solidFill>
          <a:ln w="15875">
            <a:solidFill>
              <a:srgbClr val="FC573B"/>
            </a:solidFill>
          </a:ln>
          <a:effectLst>
            <a:outerShdw dist="38100" dir="2700000" algn="tl" rotWithShape="0">
              <a:srgbClr val="FC573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	    </a:t>
            </a:r>
            <a:r>
              <a:rPr lang="en-US" altLang="ko-KR" sz="24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	</a:t>
            </a:r>
            <a:r>
              <a:rPr lang="ko-KR" altLang="en-US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구글 계정 로그인</a:t>
            </a:r>
            <a:r>
              <a:rPr lang="en-US" altLang="ko-KR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 :</a:t>
            </a:r>
            <a:r>
              <a:rPr lang="ko-KR" altLang="en-US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 높은 연동성</a:t>
            </a:r>
            <a:endParaRPr lang="en-US" altLang="ko-KR" sz="2600" dirty="0">
              <a:solidFill>
                <a:srgbClr val="A31409"/>
              </a:solidFill>
              <a:latin typeface="KoPub돋움체 Bold" panose="00000800000000000000" charset="-127"/>
              <a:ea typeface="KoPub돋움체 Bold" panose="00000800000000000000" charset="-127"/>
            </a:endParaRPr>
          </a:p>
          <a:p>
            <a:pPr algn="just"/>
            <a:r>
              <a:rPr lang="en-US" altLang="ko-KR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	</a:t>
            </a:r>
            <a:r>
              <a:rPr lang="en-US" altLang="ko-KR" sz="24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	</a:t>
            </a:r>
            <a:r>
              <a:rPr lang="ko-KR" altLang="en-US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개인 프로필 확인 가능</a:t>
            </a:r>
          </a:p>
        </p:txBody>
      </p:sp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02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실현가능성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아이템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F34CA0-1E98-4319-B74E-BC947D08CD08}"/>
              </a:ext>
            </a:extLst>
          </p:cNvPr>
          <p:cNvSpPr/>
          <p:nvPr/>
        </p:nvSpPr>
        <p:spPr>
          <a:xfrm>
            <a:off x="441959" y="898927"/>
            <a:ext cx="3250514" cy="672421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rgbClr val="A31409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어플리케이션</a:t>
            </a:r>
          </a:p>
        </p:txBody>
      </p:sp>
      <p:pic>
        <p:nvPicPr>
          <p:cNvPr id="58" name="Picture 0">
            <a:extLst>
              <a:ext uri="{FF2B5EF4-FFF2-40B4-BE49-F238E27FC236}">
                <a16:creationId xmlns:a16="http://schemas.microsoft.com/office/drawing/2014/main" id="{40279B6B-1A60-4EBB-AB23-2DF164BFE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" y="1775037"/>
            <a:ext cx="4659630" cy="46793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1301E1F-2DC6-4D47-ABCF-AB5C6C419A9B}"/>
              </a:ext>
            </a:extLst>
          </p:cNvPr>
          <p:cNvSpPr/>
          <p:nvPr/>
        </p:nvSpPr>
        <p:spPr>
          <a:xfrm>
            <a:off x="5376000" y="2391263"/>
            <a:ext cx="1440000" cy="1440000"/>
          </a:xfrm>
          <a:prstGeom prst="roundRect">
            <a:avLst/>
          </a:prstGeom>
          <a:solidFill>
            <a:srgbClr val="FFE6E2"/>
          </a:solidFill>
          <a:ln w="19050">
            <a:solidFill>
              <a:srgbClr val="F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FC573B"/>
                </a:solidFill>
                <a:latin typeface="Arial Black" panose="020B0A04020102020204" pitchFamily="34" charset="0"/>
              </a:rPr>
              <a:t>Google</a:t>
            </a:r>
            <a:endParaRPr lang="ko-KR" altLang="en-US" sz="2200" dirty="0">
              <a:solidFill>
                <a:srgbClr val="FC573B"/>
              </a:solidFill>
              <a:latin typeface="Arial Black" panose="020B0A04020102020204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9D3C3C8-2DA2-4525-8352-B2FC05724C1F}"/>
              </a:ext>
            </a:extLst>
          </p:cNvPr>
          <p:cNvSpPr/>
          <p:nvPr/>
        </p:nvSpPr>
        <p:spPr>
          <a:xfrm>
            <a:off x="5376001" y="4259190"/>
            <a:ext cx="6357088" cy="1440000"/>
          </a:xfrm>
          <a:prstGeom prst="roundRect">
            <a:avLst>
              <a:gd name="adj" fmla="val 17896"/>
            </a:avLst>
          </a:prstGeom>
          <a:solidFill>
            <a:schemeClr val="bg1"/>
          </a:solidFill>
          <a:ln w="15875">
            <a:solidFill>
              <a:srgbClr val="FC573B"/>
            </a:solidFill>
          </a:ln>
          <a:effectLst>
            <a:outerShdw dist="38100" dir="2700000" algn="tl" rotWithShape="0">
              <a:srgbClr val="FC573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	</a:t>
            </a:r>
            <a:r>
              <a:rPr lang="en-US" altLang="ko-KR" sz="24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	</a:t>
            </a:r>
            <a:r>
              <a:rPr lang="ko-KR" altLang="en-US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기본값 설정 창 </a:t>
            </a:r>
            <a:r>
              <a:rPr lang="en-US" altLang="ko-KR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:</a:t>
            </a:r>
          </a:p>
          <a:p>
            <a:pPr algn="just"/>
            <a:r>
              <a:rPr lang="en-US" altLang="ko-KR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	</a:t>
            </a:r>
            <a:r>
              <a:rPr lang="en-US" altLang="ko-KR" sz="24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	</a:t>
            </a:r>
            <a:r>
              <a:rPr lang="ko-KR" altLang="en-US" sz="2600" dirty="0">
                <a:solidFill>
                  <a:srgbClr val="A31409"/>
                </a:solidFill>
                <a:latin typeface="KoPub돋움체 Bold" panose="00000800000000000000" charset="-127"/>
                <a:ea typeface="KoPub돋움체 Bold" panose="00000800000000000000" charset="-127"/>
              </a:rPr>
              <a:t>사용자 요구에 맞는 반경 설정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47FA341-0A25-45D5-9A49-12324B9AAF2D}"/>
              </a:ext>
            </a:extLst>
          </p:cNvPr>
          <p:cNvGrpSpPr/>
          <p:nvPr/>
        </p:nvGrpSpPr>
        <p:grpSpPr>
          <a:xfrm>
            <a:off x="5376000" y="4259190"/>
            <a:ext cx="1440000" cy="1440000"/>
            <a:chOff x="5649474" y="3573463"/>
            <a:chExt cx="1425600" cy="1425600"/>
          </a:xfrm>
        </p:grpSpPr>
        <p:pic>
          <p:nvPicPr>
            <p:cNvPr id="62" name="그래픽 61">
              <a:extLst>
                <a:ext uri="{FF2B5EF4-FFF2-40B4-BE49-F238E27FC236}">
                  <a16:creationId xmlns:a16="http://schemas.microsoft.com/office/drawing/2014/main" id="{CA25CA92-F31A-4263-81E7-E3E03D46B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49474" y="3573463"/>
              <a:ext cx="1425600" cy="1425600"/>
            </a:xfrm>
            <a:prstGeom prst="rect">
              <a:avLst/>
            </a:prstGeom>
          </p:spPr>
        </p:pic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616DC677-708D-4CAF-B4FE-C4369442421F}"/>
                </a:ext>
              </a:extLst>
            </p:cNvPr>
            <p:cNvSpPr/>
            <p:nvPr/>
          </p:nvSpPr>
          <p:spPr>
            <a:xfrm>
              <a:off x="5649474" y="3573463"/>
              <a:ext cx="1425600" cy="1425600"/>
            </a:xfrm>
            <a:prstGeom prst="roundRect">
              <a:avLst/>
            </a:prstGeom>
            <a:noFill/>
            <a:ln w="19050">
              <a:solidFill>
                <a:srgbClr val="F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2852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산이(가) 표시된 사진&#10;&#10;자동 생성된 설명">
            <a:extLst>
              <a:ext uri="{FF2B5EF4-FFF2-40B4-BE49-F238E27FC236}">
                <a16:creationId xmlns:a16="http://schemas.microsoft.com/office/drawing/2014/main" id="{DED6F383-9056-4E7A-8773-941F9E726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4" b="88510"/>
          <a:stretch/>
        </p:blipFill>
        <p:spPr>
          <a:xfrm>
            <a:off x="0" y="-1"/>
            <a:ext cx="12192000" cy="400051"/>
          </a:xfrm>
          <a:prstGeom prst="rect">
            <a:avLst/>
          </a:prstGeom>
        </p:spPr>
      </p:pic>
      <p:sp>
        <p:nvSpPr>
          <p:cNvPr id="6" name="화살표: 오각형 11">
            <a:extLst>
              <a:ext uri="{FF2B5EF4-FFF2-40B4-BE49-F238E27FC236}">
                <a16:creationId xmlns:a16="http://schemas.microsoft.com/office/drawing/2014/main" id="{529B5D54-87DE-414D-8A2A-53E053C458F8}"/>
              </a:ext>
            </a:extLst>
          </p:cNvPr>
          <p:cNvSpPr/>
          <p:nvPr/>
        </p:nvSpPr>
        <p:spPr>
          <a:xfrm>
            <a:off x="0" y="188594"/>
            <a:ext cx="2915920" cy="432435"/>
          </a:xfrm>
          <a:prstGeom prst="homePlate">
            <a:avLst>
              <a:gd name="adj" fmla="val 41055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12롯데마트행복Light" pitchFamily="18" charset="-127"/>
              <a:ea typeface="12롯데마트행복Light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8249B38-41B8-472A-B6E5-AF6EDCA8E2D7}"/>
              </a:ext>
            </a:extLst>
          </p:cNvPr>
          <p:cNvSpPr txBox="1">
            <a:spLocks/>
          </p:cNvSpPr>
          <p:nvPr/>
        </p:nvSpPr>
        <p:spPr>
          <a:xfrm>
            <a:off x="35559" y="188595"/>
            <a:ext cx="2736215" cy="4330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ct val="0"/>
              </a:spcAft>
              <a:defRPr lang="ko-KR" altLang="en-US"/>
            </a:pPr>
            <a:r>
              <a:rPr lang="en-US" altLang="ko-KR"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02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실현가능성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–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12롯데마트행복Light" pitchFamily="18" charset="-127"/>
                <a:ea typeface="12롯데마트행복Light" pitchFamily="18" charset="-127"/>
              </a:rPr>
              <a:t>아이템 개발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6F84C8-D06E-4CE3-B7DA-949725CBFA8F}"/>
              </a:ext>
            </a:extLst>
          </p:cNvPr>
          <p:cNvSpPr/>
          <p:nvPr/>
        </p:nvSpPr>
        <p:spPr>
          <a:xfrm>
            <a:off x="441959" y="898927"/>
            <a:ext cx="3250514" cy="672421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rgbClr val="A31409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어플리케이션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8F25EC4-A11C-478B-B52F-38B8C5398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" y="1715248"/>
            <a:ext cx="9483656" cy="47782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FF50A5-E8D5-443B-9512-B18EA88E91D8}"/>
              </a:ext>
            </a:extLst>
          </p:cNvPr>
          <p:cNvSpPr/>
          <p:nvPr/>
        </p:nvSpPr>
        <p:spPr>
          <a:xfrm>
            <a:off x="10420355" y="2304505"/>
            <a:ext cx="889796" cy="3815079"/>
          </a:xfrm>
          <a:prstGeom prst="rect">
            <a:avLst/>
          </a:prstGeom>
          <a:solidFill>
            <a:srgbClr val="75F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A582E2-3AAA-4614-AF9F-AF82122C9FA1}"/>
              </a:ext>
            </a:extLst>
          </p:cNvPr>
          <p:cNvSpPr/>
          <p:nvPr/>
        </p:nvSpPr>
        <p:spPr>
          <a:xfrm>
            <a:off x="10420355" y="2304505"/>
            <a:ext cx="889796" cy="3815079"/>
          </a:xfrm>
          <a:prstGeom prst="rect">
            <a:avLst/>
          </a:prstGeom>
          <a:solidFill>
            <a:srgbClr val="75B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D228B9-5303-47FF-A195-66A8E62C5670}"/>
              </a:ext>
            </a:extLst>
          </p:cNvPr>
          <p:cNvSpPr/>
          <p:nvPr/>
        </p:nvSpPr>
        <p:spPr>
          <a:xfrm>
            <a:off x="10420355" y="2303585"/>
            <a:ext cx="889796" cy="3816000"/>
          </a:xfrm>
          <a:prstGeom prst="rect">
            <a:avLst/>
          </a:prstGeom>
          <a:solidFill>
            <a:srgbClr val="FF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2C0E54-EC0F-413D-A442-B2102DED5639}"/>
              </a:ext>
            </a:extLst>
          </p:cNvPr>
          <p:cNvSpPr/>
          <p:nvPr/>
        </p:nvSpPr>
        <p:spPr>
          <a:xfrm>
            <a:off x="10420355" y="2304506"/>
            <a:ext cx="889796" cy="3816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490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 animBg="1"/>
      <p:bldP spid="38" grpId="1" animBg="1"/>
      <p:bldP spid="39" grpId="0" animBg="1"/>
      <p:bldP spid="3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1016</Words>
  <Application>Microsoft Office PowerPoint</Application>
  <PresentationFormat>와이드스크린</PresentationFormat>
  <Paragraphs>261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12롯데마트행복Light</vt:lpstr>
      <vt:lpstr>KoPub돋움체 Bold</vt:lpstr>
      <vt:lpstr>Arial Black</vt:lpstr>
      <vt:lpstr>맑은 고딕</vt:lpstr>
      <vt:lpstr>Arial</vt:lpstr>
      <vt:lpstr>타이포_쌍문동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(학생) 김규나 (기초과정부)</dc:creator>
  <cp:lastModifiedBy>alsgh</cp:lastModifiedBy>
  <cp:revision>97</cp:revision>
  <dcterms:created xsi:type="dcterms:W3CDTF">2020-10-28T07:30:02Z</dcterms:created>
  <dcterms:modified xsi:type="dcterms:W3CDTF">2020-12-02T05:18:50Z</dcterms:modified>
</cp:coreProperties>
</file>